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5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6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7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2"/>
  </p:sldMasterIdLst>
  <p:notesMasterIdLst>
    <p:notesMasterId r:id="rId13"/>
  </p:notesMasterIdLst>
  <p:sldIdLst>
    <p:sldId id="257" r:id="rId3"/>
    <p:sldId id="263" r:id="rId4"/>
    <p:sldId id="264" r:id="rId5"/>
    <p:sldId id="282" r:id="rId6"/>
    <p:sldId id="283" r:id="rId7"/>
    <p:sldId id="284" r:id="rId8"/>
    <p:sldId id="260" r:id="rId9"/>
    <p:sldId id="261" r:id="rId10"/>
    <p:sldId id="268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B094"/>
    <a:srgbClr val="DCC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06"/>
    <p:restoredTop sz="63347" autoAdjust="0"/>
  </p:normalViewPr>
  <p:slideViewPr>
    <p:cSldViewPr snapToGrid="0" snapToObjects="1">
      <p:cViewPr varScale="1">
        <p:scale>
          <a:sx n="98" d="100"/>
          <a:sy n="98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405D6B-F4F8-5240-A6F6-44B3C1A72EE4}" type="datetimeFigureOut">
              <a:t>2020/5/5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AF29F-8461-C94E-A79F-4503AB4AC335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7365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AF29F-8461-C94E-A79F-4503AB4AC335}" type="slidenum">
              <a:rPr lang="en-US" altLang="zh-CN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9595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2400" kern="1200" dirty="0">
              <a:solidFill>
                <a:schemeClr val="tx1">
                  <a:lumMod val="50000"/>
                  <a:lumOff val="50000"/>
                </a:schemeClr>
              </a:solidFill>
              <a:latin typeface="Open Sans Light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AF29F-8461-C94E-A79F-4503AB4AC335}" type="slidenum">
              <a:rPr lang="en-US" altLang="zh-CN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2910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AF29F-8461-C94E-A79F-4503AB4AC335}" type="slidenum">
              <a:rPr lang="en-US" altLang="zh-CN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9411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E36E6-6872-45DC-BCA8-B1A0E1F3260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907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E36E6-6872-45DC-BCA8-B1A0E1F3260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068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AF29F-8461-C94E-A79F-4503AB4AC335}" type="slidenum"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5370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2AF29F-8461-C94E-A79F-4503AB4AC335}" type="slidenum">
              <a:rPr lang="en-US" altLang="zh-CN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9301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0760A5-D468-1E4C-A4F0-EF76B0D0B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6E34DC-C2A8-AB48-86D3-7B813FAD8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7AEB70-5569-7447-97DD-E71629A41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A05FA4-D6EB-5342-805E-9FF217E95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29EC68-4CB1-2A42-B35B-77D03E50C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6140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7BA1AE-E56A-0940-85F8-928AF9830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B54E7EB-0622-C146-9CBA-1736C80A35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C9A069-36F5-624B-B70F-ADEF621C3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71885B-CBE1-E249-8E54-4BA1387A8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A2AE02-08A2-1342-B79C-301FB15E1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6589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EC68367-5C2E-9D46-BB87-0F90D4649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53700A-35BD-A84F-A8DC-66EB1EED7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4CE2AF-16A4-BB4B-94B0-38DD5299F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91EB1C-401D-6D4C-9A19-C54AA795A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D8D895-FE48-6940-BFE2-36FE9E120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7756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ACAAEE-8790-B54E-B63D-DD351141E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B29D36-19D5-774F-B5C2-B49272842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04D650-9A30-824C-96B7-70A294BC4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AB34A3-7C51-8542-844D-27F9C9963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3A3623-7082-F64B-BB27-7F0AEF636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532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D62112-2130-344E-BAC3-AB346EC82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7148B4-F302-4440-945E-6519D5632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28E5C2-3FF9-134E-AAED-FEA1230A4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39C9D2-CE0E-3543-BEBC-41DE54A3C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CBB480-4396-3546-BA6B-BD66AFD9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1195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A5087A-BD26-B64E-A418-8A2F1819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CD63C1-2C04-B14E-B909-A7BD0E29DB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EB7B203-8962-A249-AD8E-F603FE0288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4FAE10-53FD-4649-A3DD-840ED03F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7D4AE5-7FC6-B849-ABC9-89D0FBFED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D198DD-EC8C-A747-ABFB-64C429F2D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704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F52C8C-1573-434F-B1B6-C1CAE2BBC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485AB7-B9BE-4D45-BF64-3D5186348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02BD45-5E11-5146-91D7-1813E0EB16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A62AC4E-50CB-524E-B078-A2818A4B05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223102F-3137-0A47-81EB-F3FDF3580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BC029E3-DE8F-4648-AB1D-9DAF46BB7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E3A517E-45B7-BF4F-AF54-4CE936C57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6E9CEFB-B667-B24D-A445-7488DEEE1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4466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0FBA04-3C24-2B41-B9E8-E4D064A76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1312B3C-CBB9-B644-8570-229E3160A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D41CD7-3A05-8242-95B7-530587631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47A78FE-E881-584A-9981-0B6DF00C2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2110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C6D327B-C52F-8146-A59A-528F07EE3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11E585-6B18-9247-B022-78B89FD1E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F0018C-A83B-1F40-B890-CACEFFEA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4302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7954F-6A80-5B4E-AD52-D27DE6EBD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BA784E-4B7E-D44D-AAD4-C2827AAE6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E7BB6F-B890-3B42-9B75-041CA0BE5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59751D-35E4-E24C-9B39-EE6120753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6F079D-9534-5A40-AD86-FF9D5952F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C4ACE2-EDDB-1D47-9EA1-01938E39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555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FFA6FE-462A-3749-A5BD-9A4646CF1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CDC9BDA-D4F8-604C-B7D8-2197859DFE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FAA04E-E638-A84E-9CDF-DEB8E9900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BBBBC3-E7C1-B641-9221-8EC5246CC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BEC7E9-0998-894C-A767-BE6C4068C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27401A-238A-F54C-B107-DD8C26BDB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4411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594FDD2-3C2F-0A41-B046-69CF5780F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9679492-E932-1D4C-8043-868892A9F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83B214-57AA-3A4E-A13B-5C42E26EC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4B571-015A-7941-820D-E50D7AD565F5}" type="datetimeFigureOut">
              <a:t>2020/5/5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C94C3A-6262-3440-99D5-E7548E9B81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3AC9A0-3382-EF43-B365-7228A056DA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C2620-1C6C-7B4F-BFE6-6610F77DA2D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167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2.emf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65.xml"/><Relationship Id="rId7" Type="http://schemas.openxmlformats.org/officeDocument/2006/relationships/tags" Target="../tags/tag69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10" Type="http://schemas.openxmlformats.org/officeDocument/2006/relationships/image" Target="../media/image2.emf"/><Relationship Id="rId4" Type="http://schemas.openxmlformats.org/officeDocument/2006/relationships/tags" Target="../tags/tag66.xml"/><Relationship Id="rId9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1.xml"/><Relationship Id="rId3" Type="http://schemas.openxmlformats.org/officeDocument/2006/relationships/tags" Target="../tags/tag6.xml"/><Relationship Id="rId7" Type="http://schemas.openxmlformats.org/officeDocument/2006/relationships/tags" Target="../tags/tag10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image" Target="../media/image2.emf"/><Relationship Id="rId5" Type="http://schemas.openxmlformats.org/officeDocument/2006/relationships/tags" Target="../tags/tag8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7.xml"/><Relationship Id="rId9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4.xml"/><Relationship Id="rId7" Type="http://schemas.openxmlformats.org/officeDocument/2006/relationships/tags" Target="../tags/tag18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tags" Target="../tags/tag17.xml"/><Relationship Id="rId11" Type="http://schemas.openxmlformats.org/officeDocument/2006/relationships/image" Target="../media/image4.png"/><Relationship Id="rId5" Type="http://schemas.openxmlformats.org/officeDocument/2006/relationships/tags" Target="../tags/tag16.xml"/><Relationship Id="rId10" Type="http://schemas.openxmlformats.org/officeDocument/2006/relationships/image" Target="../media/image3.png"/><Relationship Id="rId4" Type="http://schemas.openxmlformats.org/officeDocument/2006/relationships/tags" Target="../tags/tag15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image" Target="../media/image7.png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28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23.xml"/><Relationship Id="rId7" Type="http://schemas.openxmlformats.org/officeDocument/2006/relationships/tags" Target="../tags/tag27.xml"/><Relationship Id="rId12" Type="http://schemas.openxmlformats.org/officeDocument/2006/relationships/tags" Target="../tags/tag32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11" Type="http://schemas.openxmlformats.org/officeDocument/2006/relationships/tags" Target="../tags/tag31.xml"/><Relationship Id="rId5" Type="http://schemas.openxmlformats.org/officeDocument/2006/relationships/tags" Target="../tags/tag25.xml"/><Relationship Id="rId10" Type="http://schemas.openxmlformats.org/officeDocument/2006/relationships/tags" Target="../tags/tag30.xml"/><Relationship Id="rId4" Type="http://schemas.openxmlformats.org/officeDocument/2006/relationships/tags" Target="../tags/tag24.xml"/><Relationship Id="rId9" Type="http://schemas.openxmlformats.org/officeDocument/2006/relationships/tags" Target="../tags/tag29.xml"/><Relationship Id="rId1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40.xml"/><Relationship Id="rId13" Type="http://schemas.openxmlformats.org/officeDocument/2006/relationships/image" Target="../media/image2.emf"/><Relationship Id="rId3" Type="http://schemas.openxmlformats.org/officeDocument/2006/relationships/tags" Target="../tags/tag35.xml"/><Relationship Id="rId7" Type="http://schemas.openxmlformats.org/officeDocument/2006/relationships/tags" Target="../tags/tag39.xml"/><Relationship Id="rId12" Type="http://schemas.openxmlformats.org/officeDocument/2006/relationships/notesSlide" Target="../notesSlides/notesSlide6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tags" Target="../tags/tag38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37.xml"/><Relationship Id="rId10" Type="http://schemas.openxmlformats.org/officeDocument/2006/relationships/tags" Target="../tags/tag42.xml"/><Relationship Id="rId4" Type="http://schemas.openxmlformats.org/officeDocument/2006/relationships/tags" Target="../tags/tag36.xml"/><Relationship Id="rId9" Type="http://schemas.openxmlformats.org/officeDocument/2006/relationships/tags" Target="../tags/tag4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50.xml"/><Relationship Id="rId13" Type="http://schemas.openxmlformats.org/officeDocument/2006/relationships/image" Target="../media/image10.png"/><Relationship Id="rId3" Type="http://schemas.openxmlformats.org/officeDocument/2006/relationships/tags" Target="../tags/tag45.xml"/><Relationship Id="rId7" Type="http://schemas.openxmlformats.org/officeDocument/2006/relationships/tags" Target="../tags/tag49.xml"/><Relationship Id="rId12" Type="http://schemas.openxmlformats.org/officeDocument/2006/relationships/image" Target="../media/image9.png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11" Type="http://schemas.openxmlformats.org/officeDocument/2006/relationships/image" Target="../media/image2.emf"/><Relationship Id="rId5" Type="http://schemas.openxmlformats.org/officeDocument/2006/relationships/tags" Target="../tags/tag47.xml"/><Relationship Id="rId10" Type="http://schemas.openxmlformats.org/officeDocument/2006/relationships/notesSlide" Target="../notesSlides/notesSlide7.xml"/><Relationship Id="rId4" Type="http://schemas.openxmlformats.org/officeDocument/2006/relationships/tags" Target="../tags/tag46.xml"/><Relationship Id="rId9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58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53.xml"/><Relationship Id="rId7" Type="http://schemas.openxmlformats.org/officeDocument/2006/relationships/tags" Target="../tags/tag57.xml"/><Relationship Id="rId12" Type="http://schemas.openxmlformats.org/officeDocument/2006/relationships/tags" Target="../tags/tag62.xml"/><Relationship Id="rId2" Type="http://schemas.openxmlformats.org/officeDocument/2006/relationships/tags" Target="../tags/tag52.xml"/><Relationship Id="rId16" Type="http://schemas.openxmlformats.org/officeDocument/2006/relationships/image" Target="../media/image12.png"/><Relationship Id="rId1" Type="http://schemas.openxmlformats.org/officeDocument/2006/relationships/tags" Target="../tags/tag51.xml"/><Relationship Id="rId6" Type="http://schemas.openxmlformats.org/officeDocument/2006/relationships/tags" Target="../tags/tag56.xml"/><Relationship Id="rId11" Type="http://schemas.openxmlformats.org/officeDocument/2006/relationships/tags" Target="../tags/tag61.xml"/><Relationship Id="rId5" Type="http://schemas.openxmlformats.org/officeDocument/2006/relationships/tags" Target="../tags/tag55.xml"/><Relationship Id="rId15" Type="http://schemas.openxmlformats.org/officeDocument/2006/relationships/image" Target="../media/image11.png"/><Relationship Id="rId10" Type="http://schemas.openxmlformats.org/officeDocument/2006/relationships/tags" Target="../tags/tag60.xml"/><Relationship Id="rId4" Type="http://schemas.openxmlformats.org/officeDocument/2006/relationships/tags" Target="../tags/tag54.xml"/><Relationship Id="rId9" Type="http://schemas.openxmlformats.org/officeDocument/2006/relationships/tags" Target="../tags/tag59.xml"/><Relationship Id="rId1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33C5DFE0-ED21-484A-8C30-14324993A78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8000"/>
          </a:blip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  <a:blipFill>
            <a:blip r:embed="rId7">
              <a:alphaModFix amt="38000"/>
            </a:blip>
            <a:srcRect/>
            <a:stretch>
              <a:fillRect l="-222031" r="-222031"/>
            </a:stretch>
          </a:blipFill>
          <a:ln>
            <a:noFill/>
          </a:ln>
        </p:spPr>
      </p:pic>
      <p:sp>
        <p:nvSpPr>
          <p:cNvPr id="3" name="PA-矩形 2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DD2FE760-0EA1-BB4A-8080-D25296765DD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1716119"/>
            <a:ext cx="9913400" cy="2344145"/>
          </a:xfrm>
          <a:prstGeom prst="rect">
            <a:avLst/>
          </a:prstGeom>
          <a:solidFill>
            <a:srgbClr val="C3B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PA-文本框 3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B8720570-381C-384B-81BA-7AEF6D1DC62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6763" y="4675985"/>
            <a:ext cx="57313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 spc="50" dirty="0">
                <a:solidFill>
                  <a:srgbClr val="C2B094"/>
                </a:solidFill>
                <a:latin typeface="Futura Medium" charset="0"/>
                <a:ea typeface="Futura Medium" charset="0"/>
                <a:cs typeface="Futura Medium" charset="0"/>
              </a:rPr>
              <a:t>CHENG, Fangbei    (20641288)</a:t>
            </a:r>
          </a:p>
          <a:p>
            <a:r>
              <a:rPr lang="en-US" altLang="zh-CN" sz="2800" b="1" i="1" spc="50" dirty="0">
                <a:solidFill>
                  <a:srgbClr val="C2B094"/>
                </a:solidFill>
                <a:latin typeface="Futura Medium" charset="0"/>
                <a:ea typeface="Futura Medium" charset="0"/>
                <a:cs typeface="Futura Medium" charset="0"/>
              </a:rPr>
              <a:t>LI, Xinyi                 (20636398)</a:t>
            </a:r>
          </a:p>
          <a:p>
            <a:endParaRPr lang="zh-CN" altLang="en-US" sz="4000" i="1" spc="50" dirty="0">
              <a:solidFill>
                <a:srgbClr val="C2B094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5" name="PA-文本框 4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921B054E-7752-4240-B7FB-01C6973955FC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66187" y="1894901"/>
            <a:ext cx="99134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spc="3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Monte Carlo Simulation </a:t>
            </a:r>
          </a:p>
          <a:p>
            <a:r>
              <a:rPr lang="en-US" altLang="zh-CN" sz="4800" b="1" spc="3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in Goal-Based Investment </a:t>
            </a:r>
          </a:p>
          <a:p>
            <a:r>
              <a:rPr lang="en-US" altLang="zh-CN" sz="2800" b="1" spc="3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of Retirement Plan</a:t>
            </a:r>
          </a:p>
        </p:txBody>
      </p:sp>
      <p:sp>
        <p:nvSpPr>
          <p:cNvPr id="8" name="e7d195523061f1c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e7d195523061f1c0d318120d6aeaf1b6ccceb6ba3da59c0775C5DE19DDDEBC09ED96DBD9900D9848D623ECAD1D4904B78047D0015C22C8BE97228BE8B5BFF08FE7A3AE04126DA07312A96C0F69F9BAB72D778D4EF4EAE3C6AC6F7F4DDEAA2C810327E1737C141372A4A10AFB6993327CAAD8B2B61DF796239CA5AF059674B20218258E5E43305FCE</a:t>
            </a:r>
            <a:endParaRPr lang="zh-CN" altLang="en-US" sz="100"/>
          </a:p>
        </p:txBody>
      </p:sp>
    </p:spTree>
    <p:extLst>
      <p:ext uri="{BB962C8B-B14F-4D97-AF65-F5344CB8AC3E}">
        <p14:creationId xmlns:p14="http://schemas.microsoft.com/office/powerpoint/2010/main" val="183719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utoUpdateAnimBg="0"/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F1AAB197-A0BD-7649-9BDB-CFF670A185C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38000"/>
          </a:blip>
          <a:stretch>
            <a:fillRect/>
          </a:stretch>
        </p:blipFill>
        <p:spPr>
          <a:xfrm>
            <a:off x="0" y="0"/>
            <a:ext cx="12192000" cy="6849438"/>
          </a:xfrm>
          <a:prstGeom prst="rect">
            <a:avLst/>
          </a:prstGeom>
          <a:blipFill>
            <a:blip r:embed="rId10">
              <a:alphaModFix amt="38000"/>
            </a:blip>
            <a:srcRect/>
            <a:stretch>
              <a:fillRect l="-222031" r="-222031"/>
            </a:stretch>
          </a:blipFill>
          <a:ln>
            <a:noFill/>
          </a:ln>
        </p:spPr>
      </p:pic>
      <p:sp>
        <p:nvSpPr>
          <p:cNvPr id="5" name="PA-矩形 4">
            <a:extLst>
              <a:ext uri="{FF2B5EF4-FFF2-40B4-BE49-F238E27FC236}">
                <a16:creationId xmlns:a16="http://schemas.microsoft.com/office/drawing/2014/main" id="{9DDE4CDD-4313-EA4F-BC0D-808A41A0568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330741" y="1419078"/>
            <a:ext cx="5881942" cy="3499286"/>
          </a:xfrm>
          <a:prstGeom prst="rect">
            <a:avLst/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PA-矩形 9">
            <a:extLst>
              <a:ext uri="{FF2B5EF4-FFF2-40B4-BE49-F238E27FC236}">
                <a16:creationId xmlns:a16="http://schemas.microsoft.com/office/drawing/2014/main" id="{FAC300D9-C69D-D54A-ADB5-3B191E9F6F4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81175" y="362017"/>
            <a:ext cx="5528054" cy="61634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sx="102000" sy="102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dirty="0"/>
          </a:p>
        </p:txBody>
      </p:sp>
      <p:grpSp>
        <p:nvGrpSpPr>
          <p:cNvPr id="3" name="PA-组合 2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/>
          <p:cNvGrpSpPr/>
          <p:nvPr>
            <p:custDataLst>
              <p:tags r:id="rId3"/>
            </p:custDataLst>
          </p:nvPr>
        </p:nvGrpSpPr>
        <p:grpSpPr>
          <a:xfrm>
            <a:off x="529083" y="412518"/>
            <a:ext cx="4892003" cy="2751267"/>
            <a:chOff x="6876158" y="536280"/>
            <a:chExt cx="4892003" cy="2658011"/>
          </a:xfrm>
        </p:grpSpPr>
        <p:sp>
          <p:nvSpPr>
            <p:cNvPr id="15" name="PA-文本框 14">
              <a:extLst>
                <a:ext uri="{FF2B5EF4-FFF2-40B4-BE49-F238E27FC236}">
                  <a16:creationId xmlns:a16="http://schemas.microsoft.com/office/drawing/2014/main" id="{7637DBFE-AE6B-3443-9985-EEA09DEAFF0E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6876158" y="536280"/>
              <a:ext cx="4478786" cy="996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spc="300" dirty="0">
                  <a:latin typeface="Comic Sans MS" panose="030F0702030302020204" pitchFamily="66" charset="0"/>
                  <a:ea typeface="+mj-ea"/>
                  <a:cs typeface="+mj-cs"/>
                </a:rPr>
                <a:t>Limitations &amp; </a:t>
              </a:r>
            </a:p>
            <a:p>
              <a:r>
                <a:rPr lang="en-US" altLang="zh-CN" sz="2800" b="1" spc="300" dirty="0">
                  <a:latin typeface="Comic Sans MS" panose="030F0702030302020204" pitchFamily="66" charset="0"/>
                  <a:ea typeface="+mj-ea"/>
                  <a:cs typeface="+mj-cs"/>
                </a:rPr>
                <a:t>Remedies</a:t>
              </a:r>
            </a:p>
            <a:p>
              <a:endParaRPr kumimoji="1" lang="zh-CN" altLang="en-US" sz="500" dirty="0">
                <a:solidFill>
                  <a:schemeClr val="tx1">
                    <a:lumMod val="75000"/>
                    <a:lumOff val="25000"/>
                  </a:schemeClr>
                </a:solidFill>
                <a:latin typeface="Futura Medium" charset="0"/>
                <a:ea typeface="Futura Medium" charset="0"/>
                <a:cs typeface="Futura Medium" charset="0"/>
              </a:endParaRPr>
            </a:p>
          </p:txBody>
        </p:sp>
        <p:sp>
          <p:nvSpPr>
            <p:cNvPr id="16" name="PA-文本框 15" descr="e7d195523061f1c0d318120d6aeaf1b6ccceb6ba3da59c0775C5DE19DDDEBC09ED96DBD9900D9848D623ECAD1D4904B78047D0015C22C8BE97228BE8B5BFF08FE7A3AE04126DA07312A96C0F69F9BAB73C4A77C297B0039A75D17D5C13C74C46222FA8F001A17079153C701B42AD4DD0D993304061127DEBF7D2B11CB77ED67A84560749740A6814">
              <a:extLst>
                <a:ext uri="{FF2B5EF4-FFF2-40B4-BE49-F238E27FC236}">
                  <a16:creationId xmlns:a16="http://schemas.microsoft.com/office/drawing/2014/main" id="{2C881C21-F8FF-8345-9FB9-3783F3E60916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6878026" y="1581570"/>
              <a:ext cx="4890135" cy="1612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2500"/>
                </a:lnSpc>
                <a:buClr>
                  <a:srgbClr val="C4B18E"/>
                </a:buClr>
                <a:buFont typeface="Wingdings" pitchFamily="2" charset="2"/>
                <a:buChar char="n"/>
              </a:pPr>
              <a:r>
                <a:rPr lang="en-US" altLang="zh-CN" b="1" i="1" dirty="0">
                  <a:solidFill>
                    <a:schemeClr val="bg1">
                      <a:lumMod val="50000"/>
                    </a:schemeClr>
                  </a:solidFill>
                  <a:latin typeface="Open Sans" charset="0"/>
                  <a:ea typeface="Open Sans" charset="0"/>
                  <a:cs typeface="Open Sans" charset="0"/>
                </a:rPr>
                <a:t>overly favorable assumptions</a:t>
              </a:r>
            </a:p>
            <a:p>
              <a:pPr>
                <a:lnSpc>
                  <a:spcPts val="2500"/>
                </a:lnSpc>
                <a:buClr>
                  <a:srgbClr val="C4B18E"/>
                </a:buClr>
              </a:pPr>
              <a:r>
                <a:rPr lang="en-US" altLang="zh-CN" sz="1600" i="1" dirty="0">
                  <a:solidFill>
                    <a:schemeClr val="bg1">
                      <a:lumMod val="50000"/>
                    </a:schemeClr>
                  </a:solidFill>
                  <a:latin typeface="Open Sans" charset="0"/>
                  <a:ea typeface="Open Sans" charset="0"/>
                  <a:cs typeface="Open Sans" charset="0"/>
                </a:rPr>
                <a:t>Minus a decrease</a:t>
              </a:r>
            </a:p>
            <a:p>
              <a:pPr>
                <a:lnSpc>
                  <a:spcPts val="2500"/>
                </a:lnSpc>
                <a:buClr>
                  <a:srgbClr val="C4B18E"/>
                </a:buClr>
              </a:pPr>
              <a:r>
                <a:rPr lang="en-US" altLang="zh-CN" sz="1600" i="1" dirty="0">
                  <a:solidFill>
                    <a:schemeClr val="bg1">
                      <a:lumMod val="50000"/>
                    </a:schemeClr>
                  </a:solidFill>
                  <a:latin typeface="Open Sans" charset="0"/>
                  <a:ea typeface="Open Sans" charset="0"/>
                  <a:cs typeface="Open Sans" charset="0"/>
                </a:rPr>
                <a:t>below-average returns or above-average inflation</a:t>
              </a:r>
            </a:p>
            <a:p>
              <a:pPr marL="285750" indent="-285750">
                <a:lnSpc>
                  <a:spcPts val="2500"/>
                </a:lnSpc>
                <a:buClr>
                  <a:srgbClr val="C4B18E"/>
                </a:buClr>
                <a:buFont typeface="Wingdings" pitchFamily="2" charset="2"/>
                <a:buChar char="n"/>
              </a:pPr>
              <a:r>
                <a:rPr lang="en-US" altLang="zh-CN" b="1" i="1" dirty="0">
                  <a:solidFill>
                    <a:schemeClr val="bg1">
                      <a:lumMod val="50000"/>
                    </a:schemeClr>
                  </a:solidFill>
                  <a:latin typeface="Open Sans" charset="0"/>
                  <a:ea typeface="Open Sans" charset="0"/>
                  <a:cs typeface="Open Sans" charset="0"/>
                </a:rPr>
                <a:t>Strict input assumptions</a:t>
              </a:r>
            </a:p>
            <a:p>
              <a:pPr>
                <a:lnSpc>
                  <a:spcPts val="2500"/>
                </a:lnSpc>
                <a:buClr>
                  <a:srgbClr val="C4B18E"/>
                </a:buClr>
              </a:pPr>
              <a:r>
                <a:rPr lang="en-US" altLang="zh-CN" sz="1600" i="1" dirty="0">
                  <a:solidFill>
                    <a:schemeClr val="bg1">
                      <a:lumMod val="50000"/>
                    </a:schemeClr>
                  </a:solidFill>
                  <a:latin typeface="Open Sans" charset="0"/>
                  <a:ea typeface="Open Sans" charset="0"/>
                  <a:cs typeface="Open Sans" charset="0"/>
                </a:rPr>
                <a:t>take all possible withdrawal situations into consideration</a:t>
              </a:r>
            </a:p>
          </p:txBody>
        </p:sp>
      </p:grpSp>
      <p:sp>
        <p:nvSpPr>
          <p:cNvPr id="12" name="e7d195523061f1c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e7d195523061f1c0d318120d6aeaf1b6ccceb6ba3da59c0775C5DE19DDDEBC09ED96DBD9900D9848D623ECAD1D4904B78047D0015C22C8BE97228BE8B5BFF08FE7A3AE04126DA07312A96C0F69F9BAB72D778D4EF4EAE3C6AC6F7F4DDEAA2C810327E1737C141372A4A10AFB6993327CAAD8B2B61DF796239CA5AF059674B20218258E5E43305FCE</a:t>
            </a:r>
            <a:endParaRPr lang="zh-CN" altLang="en-US" sz="100"/>
          </a:p>
        </p:txBody>
      </p:sp>
      <p:sp>
        <p:nvSpPr>
          <p:cNvPr id="18" name="PA-文本框 14">
            <a:extLst>
              <a:ext uri="{FF2B5EF4-FFF2-40B4-BE49-F238E27FC236}">
                <a16:creationId xmlns:a16="http://schemas.microsoft.com/office/drawing/2014/main" id="{1289C4B5-7CDC-6044-A736-EA1EE4AEAF20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376253" y="3334282"/>
            <a:ext cx="447878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latin typeface="Comic Sans MS" panose="030F0702030302020204" pitchFamily="66" charset="0"/>
                <a:ea typeface="+mj-ea"/>
                <a:cs typeface="+mj-cs"/>
              </a:rPr>
              <a:t>References</a:t>
            </a:r>
          </a:p>
          <a:p>
            <a:endParaRPr kumimoji="1" lang="zh-CN" altLang="en-US" sz="500" dirty="0">
              <a:solidFill>
                <a:schemeClr val="tx1">
                  <a:lumMod val="75000"/>
                  <a:lumOff val="25000"/>
                </a:schemeClr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A56DBFC-98E0-8143-97D5-EB822DD67D8A}"/>
              </a:ext>
            </a:extLst>
          </p:cNvPr>
          <p:cNvSpPr txBox="1"/>
          <p:nvPr/>
        </p:nvSpPr>
        <p:spPr>
          <a:xfrm>
            <a:off x="529083" y="3916968"/>
            <a:ext cx="503223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C4B18E"/>
              </a:buClr>
            </a:pP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EDHEC-Risk Institute Publication</a:t>
            </a:r>
            <a:r>
              <a:rPr lang="en-US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. 2010. New Frontiers in Benchmarking and Liability-Driven Investing.</a:t>
            </a:r>
          </a:p>
          <a:p>
            <a:pPr>
              <a:buClr>
                <a:srgbClr val="C4B18E"/>
              </a:buClr>
            </a:pPr>
            <a:endParaRPr lang="en" altLang="zh-CN" sz="1400" i="1" dirty="0">
              <a:solidFill>
                <a:schemeClr val="tx1">
                  <a:lumMod val="75000"/>
                  <a:lumOff val="25000"/>
                </a:schemeClr>
              </a:solidFill>
              <a:latin typeface="Open Sans" charset="0"/>
            </a:endParaRPr>
          </a:p>
          <a:p>
            <a:pPr>
              <a:buClr>
                <a:srgbClr val="C4B18E"/>
              </a:buClr>
            </a:pP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Raghu </a:t>
            </a:r>
            <a:r>
              <a:rPr lang="en" altLang="zh-CN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Suryanarayanan</a:t>
            </a: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, </a:t>
            </a:r>
            <a:r>
              <a:rPr lang="en" altLang="zh-CN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Ludger</a:t>
            </a: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 </a:t>
            </a:r>
            <a:r>
              <a:rPr lang="en" altLang="zh-CN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Hentschel</a:t>
            </a: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, Giulio </a:t>
            </a:r>
            <a:r>
              <a:rPr lang="en" altLang="zh-CN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Panzano</a:t>
            </a: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, Dan Schneider. 2014. Goal-Based Asset Allocation in </a:t>
            </a:r>
            <a:r>
              <a:rPr lang="en" altLang="zh-CN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WealthBench</a:t>
            </a: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.</a:t>
            </a:r>
          </a:p>
          <a:p>
            <a:pPr>
              <a:buClr>
                <a:srgbClr val="C4B18E"/>
              </a:buClr>
            </a:pPr>
            <a:endParaRPr lang="en" altLang="zh-CN" sz="1400" i="1" dirty="0">
              <a:solidFill>
                <a:schemeClr val="tx1">
                  <a:lumMod val="75000"/>
                  <a:lumOff val="25000"/>
                </a:schemeClr>
              </a:solidFill>
              <a:latin typeface="Open Sans" charset="0"/>
            </a:endParaRPr>
          </a:p>
          <a:p>
            <a:pPr>
              <a:buClr>
                <a:srgbClr val="C4B18E"/>
              </a:buClr>
            </a:pP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Michael McDonald, P., Recruiting, K., Wilkins, S., </a:t>
            </a:r>
            <a:r>
              <a:rPr lang="en" altLang="zh-CN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Lawline</a:t>
            </a: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, S. and Recruiting, D., 2020. Finance And Law: The Pros And Cons Of Monte Carlo Simulations In Valuation. </a:t>
            </a:r>
          </a:p>
          <a:p>
            <a:pPr>
              <a:buClr>
                <a:srgbClr val="C4B18E"/>
              </a:buClr>
            </a:pPr>
            <a:endParaRPr lang="en" altLang="zh-CN" sz="1400" i="1" dirty="0">
              <a:solidFill>
                <a:schemeClr val="tx1">
                  <a:lumMod val="75000"/>
                  <a:lumOff val="25000"/>
                </a:schemeClr>
              </a:solidFill>
              <a:latin typeface="Open Sans" charset="0"/>
            </a:endParaRPr>
          </a:p>
          <a:p>
            <a:pPr>
              <a:buClr>
                <a:srgbClr val="C4B18E"/>
              </a:buClr>
            </a:pPr>
            <a:r>
              <a:rPr lang="en" altLang="zh-CN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</a:rPr>
              <a:t>Investopedia. 2020. What Can The Monte Carlo Simulation Do For Your Portfolio?. </a:t>
            </a:r>
          </a:p>
          <a:p>
            <a:endParaRPr lang="zh-CN" altLang="en-US" sz="1400" i="1" dirty="0">
              <a:solidFill>
                <a:schemeClr val="tx1">
                  <a:lumMod val="75000"/>
                  <a:lumOff val="25000"/>
                </a:schemeClr>
              </a:solidFill>
              <a:latin typeface="Open Sans" charset="0"/>
            </a:endParaRPr>
          </a:p>
        </p:txBody>
      </p:sp>
      <p:sp>
        <p:nvSpPr>
          <p:cNvPr id="19" name="PA-文本框 4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14EF9B68-E78D-F14A-B7DE-E80098EABA99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6596213" y="2964558"/>
            <a:ext cx="63205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spc="300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THANK. YOU</a:t>
            </a:r>
            <a:endParaRPr kumimoji="1" lang="zh-CN" altLang="en-US" sz="1100" b="1" spc="300" dirty="0">
              <a:solidFill>
                <a:schemeClr val="bg1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176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/>
      <p:bldP spid="13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-矩形 8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5EDF2D58-80F1-EE42-878D-BC77A306632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" y="41562"/>
            <a:ext cx="12192000" cy="6774873"/>
          </a:xfrm>
          <a:prstGeom prst="rect">
            <a:avLst/>
          </a:prstGeom>
          <a:blipFill>
            <a:blip r:embed="rId11"/>
            <a:srcRect/>
            <a:stretch>
              <a:fillRect l="-154676" r="-1546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PA-矩形 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1704E1C3-203E-1949-9B82-32A9047158E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879506" y="233353"/>
            <a:ext cx="6321973" cy="6391293"/>
          </a:xfrm>
          <a:prstGeom prst="rect">
            <a:avLst/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PA-矩形 1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40307BCC-4289-9543-AD12-0925F18019E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16752" y="841072"/>
            <a:ext cx="10521432" cy="51758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PA-矩形 8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D07D6A7C-3C52-4AD0-83E4-BB4B78FE1EE4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16752" y="841072"/>
            <a:ext cx="10521432" cy="5228250"/>
          </a:xfrm>
          <a:prstGeom prst="rect">
            <a:avLst/>
          </a:prstGeom>
          <a:blipFill>
            <a:blip r:embed="rId11"/>
            <a:srcRect/>
            <a:stretch>
              <a:fillRect l="-154676" r="-1546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PA-矩形 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28F50DB4-D495-4672-B69E-6F6043704E9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831671" y="4117601"/>
            <a:ext cx="4306513" cy="1951721"/>
          </a:xfrm>
          <a:prstGeom prst="rect">
            <a:avLst/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PA-文本框 1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A95A38E4-AB19-D441-87E5-574C192DF17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7051020" y="1448790"/>
            <a:ext cx="36967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latin typeface="Comic Sans MS" panose="030F0702030302020204" pitchFamily="66" charset="0"/>
                <a:ea typeface="Open Sans Semibold" charset="0"/>
                <a:cs typeface="Open Sans Semibold" charset="0"/>
              </a:rPr>
              <a:t>Uncertainties around Investment Opportunity Set</a:t>
            </a:r>
            <a:endParaRPr lang="zh-CN" altLang="en-US" sz="2800" b="1" spc="300" dirty="0">
              <a:solidFill>
                <a:schemeClr val="bg1">
                  <a:lumMod val="65000"/>
                </a:schemeClr>
              </a:solidFill>
              <a:latin typeface="Comic Sans MS" panose="030F0702030302020204" pitchFamily="66" charset="0"/>
              <a:ea typeface="Open Sans Semibold" charset="0"/>
              <a:cs typeface="Open Sans Semibold" charset="0"/>
            </a:endParaRPr>
          </a:p>
        </p:txBody>
      </p:sp>
      <p:sp>
        <p:nvSpPr>
          <p:cNvPr id="13" name="PA-矩形 12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E4B0EA6E-C17F-794F-B826-CD740E933052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rot="16200000" flipV="1">
            <a:off x="4201979" y="3976415"/>
            <a:ext cx="5162202" cy="134259"/>
          </a:xfrm>
          <a:prstGeom prst="rect">
            <a:avLst/>
          </a:prstGeom>
          <a:solidFill>
            <a:srgbClr val="C4B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PA-矩形 13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D48D1B6C-33FC-0A41-94E3-664371B8091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456715" y="1563123"/>
            <a:ext cx="492499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Open Sans Light" charset="0"/>
                <a:ea typeface="Open Sans Light" charset="0"/>
                <a:cs typeface="Open Sans Light" charset="0"/>
              </a:rPr>
              <a:t>Investment returns: expected return, volatility, correlations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Open Sans Light" charset="0"/>
                <a:ea typeface="Open Sans Light" charset="0"/>
                <a:cs typeface="Open Sans Light" charset="0"/>
              </a:rPr>
              <a:t>Inflation rates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Open Sans Light" charset="0"/>
                <a:ea typeface="Open Sans Light" charset="0"/>
                <a:cs typeface="Open Sans Light" charset="0"/>
              </a:rPr>
              <a:t>Annual spending in retirement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Open Sans Light" charset="0"/>
                <a:ea typeface="Open Sans Light" charset="0"/>
                <a:cs typeface="Open Sans Light" charset="0"/>
              </a:rPr>
              <a:t>Expected life span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Open Sans Light" charset="0"/>
                <a:ea typeface="Open Sans Light" charset="0"/>
                <a:cs typeface="Open Sans Light" charset="0"/>
              </a:rPr>
              <a:t>Black swans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Open Sans Light" charset="0"/>
                <a:ea typeface="Open Sans Light" charset="0"/>
                <a:cs typeface="Open Sans Light" charset="0"/>
              </a:rPr>
              <a:t>Model error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Open Sans Light" charset="0"/>
                <a:ea typeface="Open Sans Light" charset="0"/>
                <a:cs typeface="Open Sans Light" charset="0"/>
              </a:rPr>
              <a:t>Other changes</a:t>
            </a:r>
          </a:p>
        </p:txBody>
      </p:sp>
      <p:sp>
        <p:nvSpPr>
          <p:cNvPr id="4" name="e7d195523061f1c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e7d195523061f1c0d318120d6aeaf1b6ccceb6ba3da59c0775C5DE19DDDEBC09ED96DBD9900D9848D623ECAD1D4904B78047D0015C22C8BE97228BE8B5BFF08FE7A3AE04126DA07312A96C0F69F9BAB72D778D4EF4EAE3C6AC6F7F4DDEAA2C810327E1737C141372A4A10AFB6993327CAAD8B2B61DF796239CA5AF059674B20218258E5E43305FCE</a:t>
            </a:r>
            <a:endParaRPr lang="zh-CN" altLang="en-US" sz="100"/>
          </a:p>
        </p:txBody>
      </p:sp>
    </p:spTree>
    <p:extLst>
      <p:ext uri="{BB962C8B-B14F-4D97-AF65-F5344CB8AC3E}">
        <p14:creationId xmlns:p14="http://schemas.microsoft.com/office/powerpoint/2010/main" val="117001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>
            <a:extLst>
              <a:ext uri="{FF2B5EF4-FFF2-40B4-BE49-F238E27FC236}">
                <a16:creationId xmlns:a16="http://schemas.microsoft.com/office/drawing/2014/main" id="{C6CC2954-6DE2-470F-9138-D14C0E1477F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8769" t="-644"/>
          <a:stretch/>
        </p:blipFill>
        <p:spPr>
          <a:xfrm>
            <a:off x="0" y="839331"/>
            <a:ext cx="7006700" cy="6018670"/>
          </a:xfrm>
          <a:prstGeom prst="rect">
            <a:avLst/>
          </a:prstGeom>
        </p:spPr>
      </p:pic>
      <p:sp>
        <p:nvSpPr>
          <p:cNvPr id="2" name="PA-矩形 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CB315DCE-D36A-C449-8180-39C6D87BD09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16200000">
            <a:off x="1431819" y="-1431819"/>
            <a:ext cx="877836" cy="3741474"/>
          </a:xfrm>
          <a:prstGeom prst="rect">
            <a:avLst/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PA-文本框 2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8F9326D3-3121-DD4E-B9B7-B826A269830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85324" y="127277"/>
            <a:ext cx="3347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sz="3200" b="1" spc="300" dirty="0">
                <a:solidFill>
                  <a:schemeClr val="bg1"/>
                </a:solidFill>
                <a:latin typeface="Comic Sans MS" panose="030F0702030302020204" pitchFamily="66" charset="0"/>
                <a:ea typeface="Open Sans Semibold" charset="0"/>
                <a:cs typeface="Open Sans Semibold" charset="0"/>
              </a:rPr>
              <a:t>Assumptions</a:t>
            </a:r>
            <a:endParaRPr lang="zh-CN" altLang="en-US" sz="3200" b="1" spc="300" dirty="0">
              <a:solidFill>
                <a:schemeClr val="bg1"/>
              </a:solidFill>
              <a:latin typeface="Comic Sans MS" panose="030F0702030302020204" pitchFamily="66" charset="0"/>
              <a:ea typeface="Open Sans Semibold" charset="0"/>
              <a:cs typeface="Open Sans Semibold" charset="0"/>
            </a:endParaRPr>
          </a:p>
        </p:txBody>
      </p:sp>
      <p:grpSp>
        <p:nvGrpSpPr>
          <p:cNvPr id="4" name="PA-组合 12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16917B10-D687-FF4C-A711-70350B34397E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 flipH="1" flipV="1">
            <a:off x="3251002" y="66210"/>
            <a:ext cx="461665" cy="227991"/>
            <a:chOff x="5934075" y="857250"/>
            <a:chExt cx="801688" cy="723900"/>
          </a:xfrm>
          <a:solidFill>
            <a:schemeClr val="bg1"/>
          </a:solidFill>
        </p:grpSpPr>
        <p:sp>
          <p:nvSpPr>
            <p:cNvPr id="5" name="PA-任意多边形 5">
              <a:extLst>
                <a:ext uri="{FF2B5EF4-FFF2-40B4-BE49-F238E27FC236}">
                  <a16:creationId xmlns:a16="http://schemas.microsoft.com/office/drawing/2014/main" id="{D684801C-FCFE-7A46-8D32-85971FEA3603}"/>
                </a:ext>
              </a:extLst>
            </p:cNvPr>
            <p:cNvSpPr>
              <a:spLocks/>
            </p:cNvSpPr>
            <p:nvPr>
              <p:custDataLst>
                <p:tags r:id="rId4"/>
              </p:custDataLst>
            </p:nvPr>
          </p:nvSpPr>
          <p:spPr bwMode="auto">
            <a:xfrm>
              <a:off x="5934075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6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6" y="197"/>
                    <a:pt x="106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PA-任意多边形 6">
              <a:extLst>
                <a:ext uri="{FF2B5EF4-FFF2-40B4-BE49-F238E27FC236}">
                  <a16:creationId xmlns:a16="http://schemas.microsoft.com/office/drawing/2014/main" id="{7C3D91F6-C93D-8D40-9665-61FA7979987A}"/>
                </a:ext>
              </a:extLst>
            </p:cNvPr>
            <p:cNvSpPr>
              <a:spLocks/>
            </p:cNvSpPr>
            <p:nvPr>
              <p:custDataLst>
                <p:tags r:id="rId5"/>
              </p:custDataLst>
            </p:nvPr>
          </p:nvSpPr>
          <p:spPr bwMode="auto">
            <a:xfrm>
              <a:off x="6413500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7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7" y="197"/>
                    <a:pt x="107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PA-Line 7">
              <a:extLst>
                <a:ext uri="{FF2B5EF4-FFF2-40B4-BE49-F238E27FC236}">
                  <a16:creationId xmlns:a16="http://schemas.microsoft.com/office/drawing/2014/main" id="{AADBE610-D262-DE4F-A487-7A5CB587EDD6}"/>
                </a:ext>
              </a:extLst>
            </p:cNvPr>
            <p:cNvSpPr>
              <a:spLocks noChangeShapeType="1"/>
            </p:cNvSpPr>
            <p:nvPr>
              <p:custDataLst>
                <p:tags r:id="rId6"/>
              </p:custDataLst>
            </p:nvPr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PA-Line 8">
              <a:extLst>
                <a:ext uri="{FF2B5EF4-FFF2-40B4-BE49-F238E27FC236}">
                  <a16:creationId xmlns:a16="http://schemas.microsoft.com/office/drawing/2014/main" id="{5724EAE7-C769-404B-80CB-E2F1B964A250}"/>
                </a:ext>
              </a:extLst>
            </p:cNvPr>
            <p:cNvSpPr>
              <a:spLocks noChangeShapeType="1"/>
            </p:cNvSpPr>
            <p:nvPr>
              <p:custDataLst>
                <p:tags r:id="rId7"/>
              </p:custDataLst>
            </p:nvPr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4" name="e7d195523061f1c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e7d195523061f1c0d318120d6aeaf1b6ccceb6ba3da59c0775C5DE19DDDEBC09ED96DBD9900D9848D623ECAD1D4904B78047D0015C22C8BE97228BE8B5BFF08FE7A3AE04126DA07312A96C0F69F9BAB72D778D4EF4EAE3C6AC6F7F4DDEAA2C810327E1737C141372A4A10AFB6993327CAAD8B2B61DF796239CA5AF059674B20218258E5E43305FCE</a:t>
            </a:r>
            <a:endParaRPr lang="zh-CN" altLang="en-US" sz="100"/>
          </a:p>
        </p:txBody>
      </p:sp>
      <p:sp>
        <p:nvSpPr>
          <p:cNvPr id="25" name="矩形: 圆顶角 24">
            <a:extLst>
              <a:ext uri="{FF2B5EF4-FFF2-40B4-BE49-F238E27FC236}">
                <a16:creationId xmlns:a16="http://schemas.microsoft.com/office/drawing/2014/main" id="{2FDAB89E-1ED0-4AAF-AFB8-AAC469F6EDCE}"/>
              </a:ext>
            </a:extLst>
          </p:cNvPr>
          <p:cNvSpPr/>
          <p:nvPr/>
        </p:nvSpPr>
        <p:spPr>
          <a:xfrm>
            <a:off x="735818" y="1172039"/>
            <a:ext cx="4031848" cy="1698881"/>
          </a:xfrm>
          <a:prstGeom prst="round2SameRect">
            <a:avLst/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HK" altLang="zh-CN" b="1" dirty="0">
                <a:solidFill>
                  <a:schemeClr val="bg1"/>
                </a:solidFill>
              </a:rPr>
              <a:t>1. Starting Age: 50</a:t>
            </a:r>
            <a:endParaRPr lang="zh-CN" altLang="zh-CN" b="1" dirty="0">
              <a:solidFill>
                <a:schemeClr val="bg1"/>
              </a:solidFill>
            </a:endParaRPr>
          </a:p>
          <a:p>
            <a:r>
              <a:rPr lang="en-HK" altLang="zh-CN" b="1" dirty="0">
                <a:solidFill>
                  <a:schemeClr val="bg1"/>
                </a:solidFill>
              </a:rPr>
              <a:t>2. Retirement age: 60</a:t>
            </a:r>
          </a:p>
          <a:p>
            <a:r>
              <a:rPr lang="en-HK" altLang="zh-CN" b="1" dirty="0">
                <a:solidFill>
                  <a:schemeClr val="bg1"/>
                </a:solidFill>
              </a:rPr>
              <a:t>3. Death age: 85</a:t>
            </a:r>
            <a:endParaRPr lang="zh-CN" altLang="zh-CN" b="1" dirty="0">
              <a:solidFill>
                <a:schemeClr val="bg1"/>
              </a:solidFill>
            </a:endParaRPr>
          </a:p>
          <a:p>
            <a:r>
              <a:rPr lang="en-US" altLang="zh-CN" b="1" dirty="0">
                <a:solidFill>
                  <a:schemeClr val="bg1"/>
                </a:solidFill>
              </a:rPr>
              <a:t>4</a:t>
            </a:r>
            <a:r>
              <a:rPr lang="en-HK" altLang="zh-CN" b="1" dirty="0">
                <a:solidFill>
                  <a:schemeClr val="bg1"/>
                </a:solidFill>
              </a:rPr>
              <a:t>. Initial Portfolio value: $500,000</a:t>
            </a:r>
            <a:endParaRPr lang="zh-CN" altLang="zh-CN" b="1" dirty="0">
              <a:solidFill>
                <a:schemeClr val="bg1"/>
              </a:solidFill>
            </a:endParaRPr>
          </a:p>
          <a:p>
            <a:pPr algn="ctr"/>
            <a:endParaRPr lang="zh-CN" altLang="en-US" sz="1400" b="1" dirty="0"/>
          </a:p>
        </p:txBody>
      </p:sp>
      <p:sp>
        <p:nvSpPr>
          <p:cNvPr id="33" name="内容占位符 2">
            <a:extLst>
              <a:ext uri="{FF2B5EF4-FFF2-40B4-BE49-F238E27FC236}">
                <a16:creationId xmlns:a16="http://schemas.microsoft.com/office/drawing/2014/main" id="{7E7A6462-DD46-4382-B107-4E04D999F3F7}"/>
              </a:ext>
            </a:extLst>
          </p:cNvPr>
          <p:cNvSpPr txBox="1">
            <a:spLocks/>
          </p:cNvSpPr>
          <p:nvPr/>
        </p:nvSpPr>
        <p:spPr>
          <a:xfrm>
            <a:off x="6096000" y="2796720"/>
            <a:ext cx="4823752" cy="37824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3D373BCA-9E52-4BDD-9C25-E12EA09C76E3}"/>
              </a:ext>
            </a:extLst>
          </p:cNvPr>
          <p:cNvSpPr/>
          <p:nvPr/>
        </p:nvSpPr>
        <p:spPr>
          <a:xfrm>
            <a:off x="1387262" y="3578411"/>
            <a:ext cx="31261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/>
              <a:t>Table 1. </a:t>
            </a:r>
            <a:r>
              <a:rPr lang="en-HK" altLang="zh-CN" sz="1400" b="1" dirty="0"/>
              <a:t>Expected return &amp; Volatility</a:t>
            </a:r>
            <a:endParaRPr lang="zh-CN" altLang="en-US" sz="1400" b="1" dirty="0"/>
          </a:p>
        </p:txBody>
      </p:sp>
      <p:graphicFrame>
        <p:nvGraphicFramePr>
          <p:cNvPr id="38" name="表格 37">
            <a:extLst>
              <a:ext uri="{FF2B5EF4-FFF2-40B4-BE49-F238E27FC236}">
                <a16:creationId xmlns:a16="http://schemas.microsoft.com/office/drawing/2014/main" id="{2DC39B92-3DA9-4B12-97AC-9F9E975D18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540345"/>
              </p:ext>
            </p:extLst>
          </p:nvPr>
        </p:nvGraphicFramePr>
        <p:xfrm>
          <a:off x="230461" y="3983868"/>
          <a:ext cx="5286292" cy="2231124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053565">
                  <a:extLst>
                    <a:ext uri="{9D8B030D-6E8A-4147-A177-3AD203B41FA5}">
                      <a16:colId xmlns:a16="http://schemas.microsoft.com/office/drawing/2014/main" val="1559769366"/>
                    </a:ext>
                  </a:extLst>
                </a:gridCol>
                <a:gridCol w="1670357">
                  <a:extLst>
                    <a:ext uri="{9D8B030D-6E8A-4147-A177-3AD203B41FA5}">
                      <a16:colId xmlns:a16="http://schemas.microsoft.com/office/drawing/2014/main" val="882506379"/>
                    </a:ext>
                  </a:extLst>
                </a:gridCol>
                <a:gridCol w="1562370">
                  <a:extLst>
                    <a:ext uri="{9D8B030D-6E8A-4147-A177-3AD203B41FA5}">
                      <a16:colId xmlns:a16="http://schemas.microsoft.com/office/drawing/2014/main" val="2755942576"/>
                    </a:ext>
                  </a:extLst>
                </a:gridCol>
              </a:tblGrid>
              <a:tr h="49263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kern="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sz="1600" kern="1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kern="0" dirty="0">
                          <a:solidFill>
                            <a:schemeClr val="bg1"/>
                          </a:solidFill>
                          <a:effectLst/>
                        </a:rPr>
                        <a:t>Expected return</a:t>
                      </a:r>
                      <a:endParaRPr lang="zh-CN" sz="1600" kern="1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kern="0" dirty="0">
                          <a:solidFill>
                            <a:schemeClr val="bg1"/>
                          </a:solidFill>
                          <a:effectLst/>
                        </a:rPr>
                        <a:t>Volatility</a:t>
                      </a:r>
                      <a:endParaRPr lang="zh-CN" sz="1600" kern="1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79055389"/>
                  </a:ext>
                </a:extLst>
              </a:tr>
              <a:tr h="28974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kern="0">
                          <a:solidFill>
                            <a:schemeClr val="bg1"/>
                          </a:solidFill>
                          <a:effectLst/>
                        </a:rPr>
                        <a:t>Treasury notes(IEF)</a:t>
                      </a:r>
                      <a:endParaRPr lang="zh-CN" sz="1600" kern="10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4.58%</a:t>
                      </a:r>
                      <a:endParaRPr lang="zh-CN" sz="16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5.88%</a:t>
                      </a:r>
                      <a:endParaRPr lang="zh-CN" sz="1600" b="1" kern="1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522863"/>
                  </a:ext>
                </a:extLst>
              </a:tr>
              <a:tr h="28974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kern="0">
                          <a:solidFill>
                            <a:schemeClr val="bg1"/>
                          </a:solidFill>
                          <a:effectLst/>
                        </a:rPr>
                        <a:t>Treasury Bonds(TLT)</a:t>
                      </a:r>
                      <a:endParaRPr lang="zh-CN" sz="1600" kern="10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8.31%</a:t>
                      </a:r>
                      <a:endParaRPr lang="zh-CN" sz="16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13.25%</a:t>
                      </a:r>
                      <a:endParaRPr lang="zh-CN" sz="16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6916093"/>
                  </a:ext>
                </a:extLst>
              </a:tr>
              <a:tr h="28974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kern="0">
                          <a:solidFill>
                            <a:schemeClr val="bg1"/>
                          </a:solidFill>
                          <a:effectLst/>
                        </a:rPr>
                        <a:t>S&amp;P 500(IVV)</a:t>
                      </a:r>
                      <a:endParaRPr lang="zh-CN" sz="1600" kern="10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13.18%</a:t>
                      </a:r>
                      <a:endParaRPr lang="zh-CN" sz="16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13.97%</a:t>
                      </a:r>
                      <a:endParaRPr lang="zh-CN" sz="16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6037135"/>
                  </a:ext>
                </a:extLst>
              </a:tr>
              <a:tr h="28974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kern="0">
                          <a:solidFill>
                            <a:schemeClr val="bg1"/>
                          </a:solidFill>
                          <a:effectLst/>
                        </a:rPr>
                        <a:t>commodities(GLD)</a:t>
                      </a:r>
                      <a:endParaRPr lang="zh-CN" sz="1600" kern="10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3.25%</a:t>
                      </a:r>
                      <a:endParaRPr lang="zh-CN" sz="1600" b="1" kern="1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14.78%</a:t>
                      </a:r>
                      <a:endParaRPr lang="zh-CN" sz="16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5637216"/>
                  </a:ext>
                </a:extLst>
              </a:tr>
              <a:tr h="57949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kern="0" dirty="0">
                          <a:solidFill>
                            <a:schemeClr val="bg1"/>
                          </a:solidFill>
                          <a:effectLst/>
                        </a:rPr>
                        <a:t>Emerging Market Stocks (EMB)</a:t>
                      </a:r>
                      <a:endParaRPr lang="zh-CN" sz="1600" kern="1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5.91%</a:t>
                      </a:r>
                      <a:endParaRPr lang="zh-CN" sz="16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HK" sz="1600" b="1" kern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7.57%</a:t>
                      </a:r>
                      <a:endParaRPr lang="zh-CN" sz="1600" b="1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9415351"/>
                  </a:ext>
                </a:extLst>
              </a:tr>
            </a:tbl>
          </a:graphicData>
        </a:graphic>
      </p:graphicFrame>
      <p:grpSp>
        <p:nvGrpSpPr>
          <p:cNvPr id="9" name="组合 8">
            <a:extLst>
              <a:ext uri="{FF2B5EF4-FFF2-40B4-BE49-F238E27FC236}">
                <a16:creationId xmlns:a16="http://schemas.microsoft.com/office/drawing/2014/main" id="{5F998B54-BACD-4747-9932-8DC5FC2A0BDD}"/>
              </a:ext>
            </a:extLst>
          </p:cNvPr>
          <p:cNvGrpSpPr/>
          <p:nvPr/>
        </p:nvGrpSpPr>
        <p:grpSpPr>
          <a:xfrm>
            <a:off x="7239041" y="1649339"/>
            <a:ext cx="4661382" cy="3752028"/>
            <a:chOff x="7239041" y="1649339"/>
            <a:chExt cx="4661382" cy="3752028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4700773C-937D-42D6-B792-79A5517366C6}"/>
                </a:ext>
              </a:extLst>
            </p:cNvPr>
            <p:cNvSpPr/>
            <p:nvPr/>
          </p:nvSpPr>
          <p:spPr>
            <a:xfrm>
              <a:off x="7670867" y="1649339"/>
              <a:ext cx="30620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/>
                <a:t>Figure 1. Correlation matrix of asset</a:t>
              </a:r>
              <a:endParaRPr lang="zh-CN" altLang="en-US" sz="1400" b="1" dirty="0"/>
            </a:p>
          </p:txBody>
        </p:sp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947D0F2E-AE5A-49A2-B10B-55F402276FF0}"/>
                </a:ext>
              </a:extLst>
            </p:cNvPr>
            <p:cNvPicPr/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9041" y="1849273"/>
              <a:ext cx="4661382" cy="3552094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674345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25" grpId="0" animBg="1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8A28901A-1778-4359-B908-E3D1D21919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>
            <a:off x="-63845" y="-93736"/>
            <a:ext cx="12374088" cy="6951735"/>
          </a:xfrm>
          <a:prstGeom prst="rect">
            <a:avLst/>
          </a:prstGeom>
          <a:blipFill>
            <a:blip r:embed="rId4">
              <a:alphaModFix amt="38000"/>
            </a:blip>
            <a:srcRect/>
            <a:stretch>
              <a:fillRect l="-222031" r="-222031"/>
            </a:stretch>
          </a:blipFill>
          <a:ln>
            <a:noFill/>
          </a:ln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EE35376-2EA7-4760-93E7-76BB85774C13}"/>
              </a:ext>
            </a:extLst>
          </p:cNvPr>
          <p:cNvGrpSpPr/>
          <p:nvPr/>
        </p:nvGrpSpPr>
        <p:grpSpPr>
          <a:xfrm>
            <a:off x="1700007" y="1069426"/>
            <a:ext cx="8011238" cy="1264002"/>
            <a:chOff x="-757477" y="1023200"/>
            <a:chExt cx="8011238" cy="1264002"/>
          </a:xfrm>
        </p:grpSpPr>
        <p:sp>
          <p:nvSpPr>
            <p:cNvPr id="20" name="矩形: 圆角 16">
              <a:extLst>
                <a:ext uri="{FF2B5EF4-FFF2-40B4-BE49-F238E27FC236}">
                  <a16:creationId xmlns:a16="http://schemas.microsoft.com/office/drawing/2014/main" id="{42A54305-4DAF-42B1-A8BD-B7E827AB3F17}"/>
                </a:ext>
              </a:extLst>
            </p:cNvPr>
            <p:cNvSpPr/>
            <p:nvPr/>
          </p:nvSpPr>
          <p:spPr>
            <a:xfrm>
              <a:off x="3950499" y="1023200"/>
              <a:ext cx="3303262" cy="614865"/>
            </a:xfrm>
            <a:prstGeom prst="roundRect">
              <a:avLst>
                <a:gd name="adj" fmla="val 50000"/>
              </a:avLst>
            </a:prstGeom>
            <a:solidFill>
              <a:srgbClr val="C2B0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605B8434-132E-4DE4-82C3-6CA201B5AFF5}"/>
                </a:ext>
              </a:extLst>
            </p:cNvPr>
            <p:cNvGrpSpPr/>
            <p:nvPr/>
          </p:nvGrpSpPr>
          <p:grpSpPr>
            <a:xfrm>
              <a:off x="-757477" y="1145966"/>
              <a:ext cx="8011238" cy="1141236"/>
              <a:chOff x="-757477" y="1146075"/>
              <a:chExt cx="8011238" cy="1141236"/>
            </a:xfrm>
          </p:grpSpPr>
          <p:sp>
            <p:nvSpPr>
              <p:cNvPr id="19" name="矩形: 圆角 16">
                <a:extLst>
                  <a:ext uri="{FF2B5EF4-FFF2-40B4-BE49-F238E27FC236}">
                    <a16:creationId xmlns:a16="http://schemas.microsoft.com/office/drawing/2014/main" id="{B967A129-B2B5-4776-AD0A-962D4690D615}"/>
                  </a:ext>
                </a:extLst>
              </p:cNvPr>
              <p:cNvSpPr/>
              <p:nvPr/>
            </p:nvSpPr>
            <p:spPr>
              <a:xfrm>
                <a:off x="-757477" y="1672446"/>
                <a:ext cx="3874728" cy="614865"/>
              </a:xfrm>
              <a:prstGeom prst="roundRect">
                <a:avLst>
                  <a:gd name="adj" fmla="val 50000"/>
                </a:avLst>
              </a:prstGeom>
              <a:solidFill>
                <a:srgbClr val="C2B0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DF224358-0B87-407B-A3ED-7D7A7861CFA4}"/>
                  </a:ext>
                </a:extLst>
              </p:cNvPr>
              <p:cNvSpPr/>
              <p:nvPr/>
            </p:nvSpPr>
            <p:spPr>
              <a:xfrm>
                <a:off x="-556326" y="1795212"/>
                <a:ext cx="347242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HK" altLang="zh-CN" b="1" dirty="0">
                    <a:solidFill>
                      <a:schemeClr val="bg1"/>
                    </a:solidFill>
                  </a:rPr>
                  <a:t>5,000 Monte Carlo Simulations 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2195F974-80AB-43BC-8DA6-D13343AFA4D5}"/>
                  </a:ext>
                </a:extLst>
              </p:cNvPr>
              <p:cNvSpPr/>
              <p:nvPr/>
            </p:nvSpPr>
            <p:spPr>
              <a:xfrm>
                <a:off x="4295617" y="1146075"/>
                <a:ext cx="2958144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HK" altLang="zh-CN" b="1" dirty="0">
                    <a:solidFill>
                      <a:schemeClr val="bg1"/>
                    </a:solidFill>
                  </a:rPr>
                  <a:t>Cholesky Decomposition 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加号 14">
                <a:extLst>
                  <a:ext uri="{FF2B5EF4-FFF2-40B4-BE49-F238E27FC236}">
                    <a16:creationId xmlns:a16="http://schemas.microsoft.com/office/drawing/2014/main" id="{F61C8A53-25A0-45CD-8098-5AA703D98B6A}"/>
                  </a:ext>
                </a:extLst>
              </p:cNvPr>
              <p:cNvSpPr/>
              <p:nvPr/>
            </p:nvSpPr>
            <p:spPr>
              <a:xfrm>
                <a:off x="3412812" y="1493666"/>
                <a:ext cx="338958" cy="310901"/>
              </a:xfrm>
              <a:prstGeom prst="mathPlus">
                <a:avLst/>
              </a:prstGeom>
              <a:solidFill>
                <a:srgbClr val="C2B0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8271F50A-FB7D-4F87-AAB9-CBC88754AFC9}"/>
              </a:ext>
            </a:extLst>
          </p:cNvPr>
          <p:cNvGrpSpPr/>
          <p:nvPr/>
        </p:nvGrpSpPr>
        <p:grpSpPr>
          <a:xfrm>
            <a:off x="275798" y="2451189"/>
            <a:ext cx="11136389" cy="4402929"/>
            <a:chOff x="275798" y="2451189"/>
            <a:chExt cx="11136389" cy="44029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F8D4C3D5-4363-4E75-BFB8-A930784C64E4}"/>
                </a:ext>
              </a:extLst>
            </p:cNvPr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798" y="3134997"/>
              <a:ext cx="5528735" cy="37191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84066FD-7773-48D8-A206-73BC3D0FC571}"/>
                </a:ext>
              </a:extLst>
            </p:cNvPr>
            <p:cNvSpPr/>
            <p:nvPr/>
          </p:nvSpPr>
          <p:spPr>
            <a:xfrm>
              <a:off x="922706" y="2734887"/>
              <a:ext cx="478061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HK" altLang="zh-CN" kern="0" dirty="0">
                  <a:latin typeface="Calibri" panose="020F0502020204030204" pitchFamily="34" charset="0"/>
                  <a:cs typeface="Times New Roman" panose="02020603050405020304" pitchFamily="18" charset="0"/>
                </a:rPr>
                <a:t>Figure 2 Uncertainty Around</a:t>
              </a:r>
              <a:r>
                <a:rPr lang="en-US" altLang="zh-CN" b="1" spc="300" dirty="0">
                  <a:latin typeface="Comic Sans MS" panose="030F0702030302020204" pitchFamily="66" charset="0"/>
                </a:rPr>
                <a:t> </a:t>
              </a:r>
              <a:r>
                <a:rPr lang="en-US" altLang="zh-CN" sz="2000" b="1" spc="300" dirty="0">
                  <a:latin typeface="Comic Sans MS" panose="030F0702030302020204" pitchFamily="66" charset="0"/>
                </a:rPr>
                <a:t>Inflation</a:t>
              </a:r>
              <a:r>
                <a:rPr lang="en-HK" altLang="zh-CN" kern="0" dirty="0">
                  <a:latin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endParaRPr lang="zh-CN" altLang="zh-CN" sz="1600" kern="100" dirty="0">
                <a:latin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D7BF4369-72F1-4E55-A5E3-260542DF64A8}"/>
                </a:ext>
              </a:extLst>
            </p:cNvPr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6293922" y="3231256"/>
              <a:ext cx="5118265" cy="3490178"/>
            </a:xfrm>
            <a:prstGeom prst="rect">
              <a:avLst/>
            </a:prstGeom>
          </p:spPr>
        </p:pic>
        <p:sp>
          <p:nvSpPr>
            <p:cNvPr id="18" name="标题 1">
              <a:extLst>
                <a:ext uri="{FF2B5EF4-FFF2-40B4-BE49-F238E27FC236}">
                  <a16:creationId xmlns:a16="http://schemas.microsoft.com/office/drawing/2014/main" id="{C6310E8F-8320-4A62-B3A7-519A852CB063}"/>
                </a:ext>
              </a:extLst>
            </p:cNvPr>
            <p:cNvSpPr txBox="1">
              <a:spLocks/>
            </p:cNvSpPr>
            <p:nvPr/>
          </p:nvSpPr>
          <p:spPr>
            <a:xfrm>
              <a:off x="8173388" y="2588731"/>
              <a:ext cx="2809037" cy="7816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55000" lnSpcReduction="2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br>
                <a:rPr lang="en-US" altLang="zh-CN" sz="2800" b="1" spc="300" dirty="0">
                  <a:latin typeface="Comic Sans MS" panose="030F0702030302020204" pitchFamily="66" charset="0"/>
                </a:rPr>
              </a:br>
              <a:br>
                <a:rPr lang="zh-CN" altLang="zh-CN" dirty="0"/>
              </a:br>
              <a:endParaRPr lang="zh-CN" altLang="en-US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24B6702A-B5DF-4532-A72A-376C4C8E8EF9}"/>
                </a:ext>
              </a:extLst>
            </p:cNvPr>
            <p:cNvSpPr/>
            <p:nvPr/>
          </p:nvSpPr>
          <p:spPr>
            <a:xfrm>
              <a:off x="6631570" y="2451189"/>
              <a:ext cx="4780617" cy="6771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</a:pPr>
              <a:r>
                <a:rPr lang="en-HK" altLang="zh-CN" kern="0" dirty="0">
                  <a:latin typeface="Calibri" panose="020F0502020204030204" pitchFamily="34" charset="0"/>
                  <a:cs typeface="Times New Roman" panose="02020603050405020304" pitchFamily="18" charset="0"/>
                </a:rPr>
                <a:t>Figure 3 Uncertainty Around</a:t>
              </a:r>
              <a:r>
                <a:rPr lang="en-US" altLang="zh-CN" b="1" spc="300" dirty="0">
                  <a:latin typeface="Comic Sans MS" panose="030F0702030302020204" pitchFamily="66" charset="0"/>
                </a:rPr>
                <a:t> </a:t>
              </a:r>
            </a:p>
            <a:p>
              <a:pPr algn="ctr">
                <a:spcAft>
                  <a:spcPts val="0"/>
                </a:spcAft>
              </a:pPr>
              <a:r>
                <a:rPr lang="en-US" altLang="zh-CN" sz="2000" b="1" spc="300" dirty="0">
                  <a:latin typeface="Comic Sans MS" panose="030F0702030302020204" pitchFamily="66" charset="0"/>
                </a:rPr>
                <a:t>Investment Returns</a:t>
              </a:r>
              <a:endParaRPr lang="zh-CN" altLang="zh-CN" sz="2000" kern="100" dirty="0">
                <a:latin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标题 1">
            <a:extLst>
              <a:ext uri="{FF2B5EF4-FFF2-40B4-BE49-F238E27FC236}">
                <a16:creationId xmlns:a16="http://schemas.microsoft.com/office/drawing/2014/main" id="{E3932883-AF44-4BE4-878F-3CB71909FDDD}"/>
              </a:ext>
            </a:extLst>
          </p:cNvPr>
          <p:cNvSpPr txBox="1">
            <a:spLocks/>
          </p:cNvSpPr>
          <p:nvPr/>
        </p:nvSpPr>
        <p:spPr>
          <a:xfrm>
            <a:off x="275798" y="71012"/>
            <a:ext cx="9926981" cy="9486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spc="300" dirty="0">
                <a:latin typeface="Comic Sans MS" panose="030F0702030302020204" pitchFamily="66" charset="0"/>
              </a:rPr>
              <a:t>Uncertainty : Inflation &amp; Investment Return</a:t>
            </a:r>
          </a:p>
        </p:txBody>
      </p:sp>
    </p:spTree>
    <p:extLst>
      <p:ext uri="{BB962C8B-B14F-4D97-AF65-F5344CB8AC3E}">
        <p14:creationId xmlns:p14="http://schemas.microsoft.com/office/powerpoint/2010/main" val="862448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-矩形 8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80A9EF29-3B43-4F15-B77E-5E4BB34B4EF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-486339" y="0"/>
            <a:ext cx="7083250" cy="6885981"/>
          </a:xfrm>
          <a:prstGeom prst="rect">
            <a:avLst/>
          </a:prstGeom>
          <a:blipFill>
            <a:blip r:embed="rId5"/>
            <a:srcRect/>
            <a:stretch>
              <a:fillRect l="-154676" r="-1546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2AD7635-2B2E-41DB-88F7-BABD34B82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7297" y="286197"/>
            <a:ext cx="10515600" cy="1715667"/>
          </a:xfrm>
        </p:spPr>
        <p:txBody>
          <a:bodyPr/>
          <a:lstStyle/>
          <a:p>
            <a:r>
              <a:rPr lang="en-US" altLang="zh-CN" sz="2800" b="1" spc="300" dirty="0">
                <a:latin typeface="Comic Sans MS" panose="030F0702030302020204" pitchFamily="66" charset="0"/>
              </a:rPr>
              <a:t>Uncertainty : Living Expenses &amp; Age of Death</a:t>
            </a:r>
            <a:br>
              <a:rPr lang="zh-CN" altLang="zh-CN" dirty="0"/>
            </a:b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61EAE0C-593A-42AE-92FF-F928963AA5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96" y="1965848"/>
            <a:ext cx="4883541" cy="336597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0873621-C7D4-47F6-ADED-72F233E708CD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680" y="1989479"/>
            <a:ext cx="4721024" cy="334234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FF50E08-8A05-46C1-BFB2-8AB654E99D26}"/>
              </a:ext>
            </a:extLst>
          </p:cNvPr>
          <p:cNvSpPr/>
          <p:nvPr/>
        </p:nvSpPr>
        <p:spPr>
          <a:xfrm>
            <a:off x="670336" y="1344087"/>
            <a:ext cx="43572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HK" altLang="zh-CN" kern="0" dirty="0">
                <a:latin typeface="Calibri" panose="020F0502020204030204" pitchFamily="34" charset="0"/>
                <a:cs typeface="Times New Roman" panose="02020603050405020304" pitchFamily="18" charset="0"/>
              </a:rPr>
              <a:t>Figure 4. Uncertainty Around </a:t>
            </a:r>
            <a:r>
              <a:rPr lang="en-HK" altLang="zh-CN" sz="2000" b="1" spc="300" dirty="0">
                <a:latin typeface="Comic Sans MS" panose="030F0702030302020204" pitchFamily="66" charset="0"/>
              </a:rPr>
              <a:t>Spending</a:t>
            </a:r>
            <a:endParaRPr lang="zh-CN" altLang="zh-CN" sz="2000" b="1" spc="300" dirty="0">
              <a:latin typeface="Comic Sans MS" panose="030F0702030302020204" pitchFamily="66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A52C116-1129-457E-943F-A57BBD4C90E0}"/>
              </a:ext>
            </a:extLst>
          </p:cNvPr>
          <p:cNvSpPr/>
          <p:nvPr/>
        </p:nvSpPr>
        <p:spPr>
          <a:xfrm>
            <a:off x="6666367" y="1360294"/>
            <a:ext cx="4463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HK" altLang="zh-CN" kern="0" dirty="0">
                <a:latin typeface="Calibri" panose="020F0502020204030204" pitchFamily="34" charset="0"/>
                <a:cs typeface="Times New Roman" panose="02020603050405020304" pitchFamily="18" charset="0"/>
              </a:rPr>
              <a:t>Figure 5. Uncertainty Around </a:t>
            </a:r>
            <a:r>
              <a:rPr lang="en-HK" altLang="zh-CN" sz="2000" b="1" spc="300" dirty="0">
                <a:latin typeface="Comic Sans MS" panose="030F0702030302020204" pitchFamily="66" charset="0"/>
              </a:rPr>
              <a:t>Age</a:t>
            </a:r>
            <a:endParaRPr lang="zh-CN" altLang="zh-CN" dirty="0"/>
          </a:p>
          <a:p>
            <a:pPr algn="ctr">
              <a:spcAft>
                <a:spcPts val="0"/>
              </a:spcAft>
            </a:pPr>
            <a:endParaRPr lang="zh-CN" altLang="zh-CN" sz="1600" kern="1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PA-圆角矩形 5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98C55872-E012-4684-988F-9FF1DBEBDDF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486338" y="5537790"/>
            <a:ext cx="6174869" cy="1140456"/>
          </a:xfrm>
          <a:prstGeom prst="roundRect">
            <a:avLst>
              <a:gd name="adj" fmla="val 50000"/>
            </a:avLst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EBF82C4-76E2-4CF2-9F94-8015AFA9DA64}"/>
              </a:ext>
            </a:extLst>
          </p:cNvPr>
          <p:cNvSpPr/>
          <p:nvPr/>
        </p:nvSpPr>
        <p:spPr>
          <a:xfrm>
            <a:off x="1504188" y="5719443"/>
            <a:ext cx="4063649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HK" altLang="zh-CN" sz="2000" b="1" kern="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failure rate: 14.40% ($50,000/</a:t>
            </a:r>
            <a:r>
              <a:rPr lang="en-HK" altLang="zh-CN" sz="2000" b="1" kern="0" dirty="0" err="1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yr</a:t>
            </a:r>
            <a:r>
              <a:rPr lang="en-HK" altLang="zh-CN" sz="2000" b="1" kern="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HK" altLang="zh-CN" sz="2000" b="1" kern="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failure rate: 52.66% ($70,000/</a:t>
            </a:r>
            <a:r>
              <a:rPr lang="en-HK" altLang="zh-CN" sz="2000" b="1" kern="0" dirty="0" err="1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yr</a:t>
            </a:r>
            <a:r>
              <a:rPr lang="en-HK" altLang="zh-CN" sz="2000" b="1" kern="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1292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 autoUpdateAnimBg="0"/>
      <p:bldP spid="14" grpId="0" animBg="1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-矩形 8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5EDF2D58-80F1-EE42-878D-BC77A306632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9201479" y="31173"/>
            <a:ext cx="2990521" cy="6885981"/>
          </a:xfrm>
          <a:prstGeom prst="rect">
            <a:avLst/>
          </a:prstGeom>
          <a:blipFill>
            <a:blip r:embed="rId14"/>
            <a:srcRect/>
            <a:stretch>
              <a:fillRect l="-154676" r="-1546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PA-矩形 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1704E1C3-203E-1949-9B82-32A9047158E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879506" y="0"/>
            <a:ext cx="6321973" cy="6858000"/>
          </a:xfrm>
          <a:prstGeom prst="rect">
            <a:avLst/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PA-矩形 1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40307BCC-4289-9543-AD12-0925F18019E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468155" y="392681"/>
            <a:ext cx="11255690" cy="604968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PA-文本框 1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A95A38E4-AB19-D441-87E5-574C192DF171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49351" y="570559"/>
            <a:ext cx="40033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latin typeface="Comic Sans MS" panose="030F0702030302020204" pitchFamily="66" charset="0"/>
                <a:ea typeface="+mj-ea"/>
                <a:cs typeface="+mj-cs"/>
              </a:rPr>
              <a:t>Real life case</a:t>
            </a:r>
          </a:p>
        </p:txBody>
      </p:sp>
      <p:sp>
        <p:nvSpPr>
          <p:cNvPr id="14" name="PA-矩形 13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D48D1B6C-33FC-0A41-94E3-664371B80913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920278" y="1663753"/>
            <a:ext cx="367326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Invest Age: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25</a:t>
            </a:r>
          </a:p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Initial Amount: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$10,000</a:t>
            </a:r>
          </a:p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Career Years: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35</a:t>
            </a:r>
          </a:p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Simulation Period: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60</a:t>
            </a:r>
          </a:p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Contribution: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$6,000 + 3%  each year</a:t>
            </a:r>
          </a:p>
        </p:txBody>
      </p:sp>
      <p:sp>
        <p:nvSpPr>
          <p:cNvPr id="4" name="e7d195523061f1c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e7d195523061f1c0d318120d6aeaf1b6ccceb6ba3da59c0775C5DE19DDDEBC09ED96DBD9900D9848D623ECAD1D4904B78047D0015C22C8BE97228BE8B5BFF08FE7A3AE04126DA07312A96C0F69F9BAB72D778D4EF4EAE3C6AC6F7F4DDEAA2C810327E1737C141372A4A10AFB6993327CAAD8B2B61DF796239CA5AF059674B20218258E5E43305FCE</a:t>
            </a:r>
            <a:endParaRPr lang="zh-CN" altLang="en-US" sz="100"/>
          </a:p>
        </p:txBody>
      </p:sp>
      <p:sp>
        <p:nvSpPr>
          <p:cNvPr id="15" name="PA-文本框 16">
            <a:extLst>
              <a:ext uri="{FF2B5EF4-FFF2-40B4-BE49-F238E27FC236}">
                <a16:creationId xmlns:a16="http://schemas.microsoft.com/office/drawing/2014/main" id="{9F4FE4DA-848C-6842-A841-2E0611466266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920278" y="1145688"/>
            <a:ext cx="34271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rgbClr val="C2B094"/>
                </a:solidFill>
                <a:latin typeface="Open Sans" charset="0"/>
                <a:ea typeface="Open Sans" charset="0"/>
                <a:cs typeface="Open Sans" charset="0"/>
              </a:rPr>
              <a:t>Background</a:t>
            </a:r>
          </a:p>
        </p:txBody>
      </p:sp>
      <p:sp>
        <p:nvSpPr>
          <p:cNvPr id="16" name="PA-文本框 16">
            <a:extLst>
              <a:ext uri="{FF2B5EF4-FFF2-40B4-BE49-F238E27FC236}">
                <a16:creationId xmlns:a16="http://schemas.microsoft.com/office/drawing/2014/main" id="{B51D2B94-3589-CA40-A39C-39CD6F8939A2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904710" y="3242679"/>
            <a:ext cx="34271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rgbClr val="C2B094"/>
                </a:solidFill>
                <a:latin typeface="Open Sans" charset="0"/>
                <a:ea typeface="Open Sans" charset="0"/>
                <a:cs typeface="Open Sans" charset="0"/>
              </a:rPr>
              <a:t>Financial goals</a:t>
            </a:r>
          </a:p>
        </p:txBody>
      </p:sp>
      <p:sp>
        <p:nvSpPr>
          <p:cNvPr id="17" name="PA-矩形 13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9D40B626-BEA2-044C-85DD-91CB4B8ADECB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920278" y="3728252"/>
            <a:ext cx="367326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Age 25-35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Travel                               $1000/year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Credit card repay           $1000/year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Age 35-60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Education                       $4000/year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Housing loan                  $4000/year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Medical expense           $2000/year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Age 60-85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Percentage Withdrawal        3%</a:t>
            </a:r>
          </a:p>
          <a:p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18" name="PA-文本框 16">
            <a:extLst>
              <a:ext uri="{FF2B5EF4-FFF2-40B4-BE49-F238E27FC236}">
                <a16:creationId xmlns:a16="http://schemas.microsoft.com/office/drawing/2014/main" id="{0A45F187-C7C4-3A44-8EBC-8ED9A4DB6FD9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5418827" y="1096463"/>
            <a:ext cx="34271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rgbClr val="C2B094"/>
                </a:solidFill>
                <a:latin typeface="Open Sans" charset="0"/>
                <a:ea typeface="Open Sans" charset="0"/>
                <a:cs typeface="Open Sans" charset="0"/>
              </a:rPr>
              <a:t>Portfolio assets</a:t>
            </a:r>
          </a:p>
        </p:txBody>
      </p:sp>
      <p:sp>
        <p:nvSpPr>
          <p:cNvPr id="19" name="PA-矩形 12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CB739536-1199-E14C-B988-F79068FFFE88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 flipV="1">
            <a:off x="1007729" y="1587291"/>
            <a:ext cx="889936" cy="93395"/>
          </a:xfrm>
          <a:prstGeom prst="rect">
            <a:avLst/>
          </a:prstGeom>
          <a:solidFill>
            <a:srgbClr val="C4B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PA-矩形 12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8509A95D-226E-204A-B5B6-6074832C633D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 flipV="1">
            <a:off x="1007729" y="3648302"/>
            <a:ext cx="889936" cy="93395"/>
          </a:xfrm>
          <a:prstGeom prst="rect">
            <a:avLst/>
          </a:prstGeom>
          <a:solidFill>
            <a:srgbClr val="C4B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PA-矩形 12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0B638B1F-1A87-5D49-BE1E-A13ABCB7D9F6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 flipV="1">
            <a:off x="5516081" y="1579162"/>
            <a:ext cx="889936" cy="93395"/>
          </a:xfrm>
          <a:prstGeom prst="rect">
            <a:avLst/>
          </a:prstGeom>
          <a:solidFill>
            <a:srgbClr val="C4B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50F6A1C-AE06-4A41-8A3C-9EA1B2B67798}"/>
              </a:ext>
            </a:extLst>
          </p:cNvPr>
          <p:cNvGraphicFramePr>
            <a:graphicFrameLocks noGrp="1"/>
          </p:cNvGraphicFramePr>
          <p:nvPr/>
        </p:nvGraphicFramePr>
        <p:xfrm>
          <a:off x="5548036" y="1922832"/>
          <a:ext cx="5549051" cy="3923996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158273">
                  <a:extLst>
                    <a:ext uri="{9D8B030D-6E8A-4147-A177-3AD203B41FA5}">
                      <a16:colId xmlns:a16="http://schemas.microsoft.com/office/drawing/2014/main" val="1945239715"/>
                    </a:ext>
                  </a:extLst>
                </a:gridCol>
                <a:gridCol w="4390778">
                  <a:extLst>
                    <a:ext uri="{9D8B030D-6E8A-4147-A177-3AD203B41FA5}">
                      <a16:colId xmlns:a16="http://schemas.microsoft.com/office/drawing/2014/main" val="3557837748"/>
                    </a:ext>
                  </a:extLst>
                </a:gridCol>
              </a:tblGrid>
              <a:tr h="294616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b="1" kern="1200" dirty="0">
                          <a:solidFill>
                            <a:schemeClr val="bg1"/>
                          </a:solidFill>
                          <a:latin typeface="Open Sans Light" charset="0"/>
                        </a:rPr>
                        <a:t>Ticker</a:t>
                      </a:r>
                      <a:endParaRPr lang="zh-CN" altLang="en-US" sz="1600" b="1" kern="1200" dirty="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HK" sz="1600" b="1" kern="1200" dirty="0">
                          <a:solidFill>
                            <a:schemeClr val="bg1"/>
                          </a:solidFill>
                          <a:latin typeface="Open Sans Light" charset="0"/>
                        </a:rPr>
                        <a:t>Asset</a:t>
                      </a:r>
                      <a:endParaRPr lang="zh-CN" altLang="en-US" sz="1600" b="1" kern="1200" dirty="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6567510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IVV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iShares Core S&amp;P 500 ETF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230113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VEA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Vanguard FTSE Developed Markets ETF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8078432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IEF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iShares 7-10 Year Treasury Bond ETF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503091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TLT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 dirty="0">
                          <a:solidFill>
                            <a:schemeClr val="bg1"/>
                          </a:solidFill>
                          <a:latin typeface="Open Sans Light" charset="0"/>
                        </a:rPr>
                        <a:t>iShares 20+ year Treasury Bond ETF</a:t>
                      </a:r>
                      <a:endParaRPr lang="zh-CN" altLang="en-US" sz="1600" kern="1200" dirty="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235730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TIP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iShares TIPS Bond ETF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796067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EMB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iShares JP Morgan USD Em Mkts Bond ETF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654619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HYG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iShares iBoxx $ High Yield Corp Bond ETF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420396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GLD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SPDR Gold Shares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8567341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RWX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SPDR Dow Jones International Real Estate ETF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276430"/>
                  </a:ext>
                </a:extLst>
              </a:tr>
              <a:tr h="362938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>
                          <a:solidFill>
                            <a:schemeClr val="bg1"/>
                          </a:solidFill>
                          <a:latin typeface="Open Sans Light" charset="0"/>
                        </a:rPr>
                        <a:t>SHY</a:t>
                      </a:r>
                      <a:endParaRPr lang="zh-CN" altLang="en-US" sz="1600" kern="120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600" kern="1200" dirty="0">
                          <a:solidFill>
                            <a:schemeClr val="bg1"/>
                          </a:solidFill>
                          <a:latin typeface="Open Sans Light" charset="0"/>
                        </a:rPr>
                        <a:t>iShares 1-3 Year Treasury Bond ETF</a:t>
                      </a:r>
                      <a:endParaRPr lang="zh-CN" altLang="en-US" sz="1600" kern="1200" dirty="0">
                        <a:solidFill>
                          <a:schemeClr val="bg1"/>
                        </a:solidFill>
                        <a:latin typeface="Open Sans Light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89739" marR="89739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8903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428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矩形 1">
            <a:extLst>
              <a:ext uri="{FF2B5EF4-FFF2-40B4-BE49-F238E27FC236}">
                <a16:creationId xmlns:a16="http://schemas.microsoft.com/office/drawing/2014/main" id="{092B1022-2017-C849-8DFE-F2404EB2CE8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47949" y="2152258"/>
            <a:ext cx="4206613" cy="440009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0" sx="102000" sy="102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PA-文本框 5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684C91C5-7180-DC4A-9FED-5C02D577A49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64674" y="305652"/>
            <a:ext cx="3422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latin typeface="Comic Sans MS" panose="030F0702030302020204" pitchFamily="66" charset="0"/>
                <a:ea typeface="+mj-ea"/>
                <a:cs typeface="+mj-cs"/>
              </a:rPr>
              <a:t>Implementation</a:t>
            </a:r>
            <a:endParaRPr lang="zh-CN" altLang="en-US" sz="2800" b="1" spc="300" dirty="0">
              <a:latin typeface="Comic Sans MS" panose="030F0702030302020204" pitchFamily="66" charset="0"/>
              <a:ea typeface="+mj-ea"/>
              <a:cs typeface="+mj-cs"/>
            </a:endParaRPr>
          </a:p>
        </p:txBody>
      </p:sp>
      <p:grpSp>
        <p:nvGrpSpPr>
          <p:cNvPr id="7" name="PA-组合 12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2031DDC7-DA33-1448-B3F8-12A01F4A4F73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 flipH="1" flipV="1">
            <a:off x="6883106" y="1208521"/>
            <a:ext cx="721447" cy="651445"/>
            <a:chOff x="5934075" y="857250"/>
            <a:chExt cx="801688" cy="723900"/>
          </a:xfrm>
          <a:solidFill>
            <a:srgbClr val="C4B08E"/>
          </a:solidFill>
        </p:grpSpPr>
        <p:sp>
          <p:nvSpPr>
            <p:cNvPr id="8" name="PA-任意多边形 5">
              <a:extLst>
                <a:ext uri="{FF2B5EF4-FFF2-40B4-BE49-F238E27FC236}">
                  <a16:creationId xmlns:a16="http://schemas.microsoft.com/office/drawing/2014/main" id="{BC5DE35E-7DF2-AE42-9615-1661AC5499B2}"/>
                </a:ext>
              </a:extLst>
            </p:cNvPr>
            <p:cNvSpPr>
              <a:spLocks/>
            </p:cNvSpPr>
            <p:nvPr>
              <p:custDataLst>
                <p:tags r:id="rId7"/>
              </p:custDataLst>
            </p:nvPr>
          </p:nvSpPr>
          <p:spPr bwMode="auto">
            <a:xfrm>
              <a:off x="5934075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6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6" y="197"/>
                    <a:pt x="106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PA-任意多边形 6">
              <a:extLst>
                <a:ext uri="{FF2B5EF4-FFF2-40B4-BE49-F238E27FC236}">
                  <a16:creationId xmlns:a16="http://schemas.microsoft.com/office/drawing/2014/main" id="{8FB3F18B-81D8-C644-9B6A-75B5D0F1EC11}"/>
                </a:ext>
              </a:extLst>
            </p:cNvPr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6413500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7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7" y="197"/>
                    <a:pt x="107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PA-Line 7">
              <a:extLst>
                <a:ext uri="{FF2B5EF4-FFF2-40B4-BE49-F238E27FC236}">
                  <a16:creationId xmlns:a16="http://schemas.microsoft.com/office/drawing/2014/main" id="{1FA80D22-2766-814A-B51B-19AEA2811E61}"/>
                </a:ext>
              </a:extLst>
            </p:cNvPr>
            <p:cNvSpPr>
              <a:spLocks noChangeShapeType="1"/>
            </p:cNvSpPr>
            <p:nvPr>
              <p:custDataLst>
                <p:tags r:id="rId9"/>
              </p:custDataLst>
            </p:nvPr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PA-Line 8">
              <a:extLst>
                <a:ext uri="{FF2B5EF4-FFF2-40B4-BE49-F238E27FC236}">
                  <a16:creationId xmlns:a16="http://schemas.microsoft.com/office/drawing/2014/main" id="{B3490E9E-9484-1941-9085-C1E183A26E53}"/>
                </a:ext>
              </a:extLst>
            </p:cNvPr>
            <p:cNvSpPr>
              <a:spLocks noChangeShapeType="1"/>
            </p:cNvSpPr>
            <p:nvPr>
              <p:custDataLst>
                <p:tags r:id="rId10"/>
              </p:custDataLst>
            </p:nvPr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" name="PA-矩形 15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04642A69-7342-CB4F-9EBB-6E2E83D8FA0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0287000" y="-27981"/>
            <a:ext cx="1905000" cy="6885981"/>
          </a:xfrm>
          <a:prstGeom prst="rect">
            <a:avLst/>
          </a:prstGeom>
          <a:blipFill>
            <a:blip r:embed="rId13"/>
            <a:srcRect/>
            <a:stretch>
              <a:fillRect l="-271306" r="-271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e7d195523061f1c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e7d195523061f1c0d318120d6aeaf1b6ccceb6ba3da59c0775C5DE19DDDEBC09ED96DBD9900D9848D623ECAD1D4904B78047D0015C22C8BE97228BE8B5BFF08FE7A3AE04126DA07312A96C0F69F9BAB72D778D4EF4EAE3C6AC6F7F4DDEAA2C810327E1737C141372A4A10AFB6993327CAAD8B2B61DF796239CA5AF059674B20218258E5E43305FCE</a:t>
            </a:r>
            <a:endParaRPr lang="zh-CN" altLang="en-US" sz="100"/>
          </a:p>
        </p:txBody>
      </p:sp>
      <p:sp>
        <p:nvSpPr>
          <p:cNvPr id="17" name="PA-文本框 5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DD7C536E-40FD-8143-A577-EB159A45E21A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317319" y="754484"/>
            <a:ext cx="53262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1" spc="300" dirty="0">
                <a:solidFill>
                  <a:schemeClr val="bg1">
                    <a:lumMod val="75000"/>
                  </a:schemeClr>
                </a:solidFill>
                <a:latin typeface="Open Sans Semibold" charset="0"/>
                <a:ea typeface="Open Sans Semibold" charset="0"/>
                <a:cs typeface="Open Sans Semibold" charset="0"/>
              </a:rPr>
              <a:t>Tool: Portfolio Visualizer</a:t>
            </a:r>
            <a:endParaRPr lang="zh-CN" altLang="en-US" sz="2000" b="1" i="1" spc="300" dirty="0">
              <a:solidFill>
                <a:schemeClr val="bg1">
                  <a:lumMod val="75000"/>
                </a:schemeClr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  <p:sp>
        <p:nvSpPr>
          <p:cNvPr id="18" name="矩形: 圆角 16">
            <a:extLst>
              <a:ext uri="{FF2B5EF4-FFF2-40B4-BE49-F238E27FC236}">
                <a16:creationId xmlns:a16="http://schemas.microsoft.com/office/drawing/2014/main" id="{226E50E6-8ABD-C946-8FBF-306BA63EAEED}"/>
              </a:ext>
            </a:extLst>
          </p:cNvPr>
          <p:cNvSpPr/>
          <p:nvPr/>
        </p:nvSpPr>
        <p:spPr>
          <a:xfrm>
            <a:off x="432406" y="1477234"/>
            <a:ext cx="3397716" cy="491067"/>
          </a:xfrm>
          <a:prstGeom prst="roundRect">
            <a:avLst>
              <a:gd name="adj" fmla="val 50000"/>
            </a:avLst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A06099D-BB55-DA44-8978-B0C9EE909B15}"/>
              </a:ext>
            </a:extLst>
          </p:cNvPr>
          <p:cNvSpPr/>
          <p:nvPr/>
        </p:nvSpPr>
        <p:spPr>
          <a:xfrm>
            <a:off x="579163" y="1519624"/>
            <a:ext cx="31699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Open Sans" charset="0"/>
              </a:rPr>
              <a:t>Initial and retirement portfolio 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7B876C3-9BA7-B34B-9932-730E5C01E0F7}"/>
              </a:ext>
            </a:extLst>
          </p:cNvPr>
          <p:cNvGraphicFramePr>
            <a:graphicFrameLocks noGrp="1"/>
          </p:cNvGraphicFramePr>
          <p:nvPr/>
        </p:nvGraphicFramePr>
        <p:xfrm>
          <a:off x="715255" y="2426301"/>
          <a:ext cx="3672000" cy="3852004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211490">
                  <a:extLst>
                    <a:ext uri="{9D8B030D-6E8A-4147-A177-3AD203B41FA5}">
                      <a16:colId xmlns:a16="http://schemas.microsoft.com/office/drawing/2014/main" val="4274247691"/>
                    </a:ext>
                  </a:extLst>
                </a:gridCol>
                <a:gridCol w="1138187">
                  <a:extLst>
                    <a:ext uri="{9D8B030D-6E8A-4147-A177-3AD203B41FA5}">
                      <a16:colId xmlns:a16="http://schemas.microsoft.com/office/drawing/2014/main" val="1127114839"/>
                    </a:ext>
                  </a:extLst>
                </a:gridCol>
                <a:gridCol w="1322323">
                  <a:extLst>
                    <a:ext uri="{9D8B030D-6E8A-4147-A177-3AD203B41FA5}">
                      <a16:colId xmlns:a16="http://schemas.microsoft.com/office/drawing/2014/main" val="2995116362"/>
                    </a:ext>
                  </a:extLst>
                </a:gridCol>
              </a:tblGrid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Ticker</a:t>
                      </a:r>
                      <a:endParaRPr lang="zh-CN" altLang="en-US" sz="14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Initial </a:t>
                      </a:r>
                      <a:endParaRPr lang="zh-CN" altLang="en-US" sz="14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Retirement</a:t>
                      </a:r>
                      <a:endParaRPr lang="zh-CN" altLang="en-US" sz="14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6668472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IVV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6%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3%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2290935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VEA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4%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3%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1905838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IEF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12%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8%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207444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TLT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7%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3%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2147066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TIP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11%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9%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9455870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EMB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6%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6%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9471146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HYG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8%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6%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5879789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GLD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5%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3%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3512701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RWX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4%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3%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1360110"/>
                  </a:ext>
                </a:extLst>
              </a:tr>
              <a:tr h="308274"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SHY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37%</a:t>
                      </a:r>
                      <a:endParaRPr lang="zh-CN" altLang="en-US" sz="1400" kern="12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6700" algn="l">
                        <a:spcAft>
                          <a:spcPts val="0"/>
                        </a:spcAft>
                      </a:pPr>
                      <a:r>
                        <a:rPr lang="en-HK" sz="140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Open Sans" charset="0"/>
                        </a:rPr>
                        <a:t>56%</a:t>
                      </a:r>
                      <a:endParaRPr lang="zh-CN" altLang="en-US" sz="140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Open Sans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4B1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9798699"/>
                  </a:ext>
                </a:extLst>
              </a:tr>
            </a:tbl>
          </a:graphicData>
        </a:graphic>
      </p:graphicFrame>
      <p:sp>
        <p:nvSpPr>
          <p:cNvPr id="20" name="PA-文本框 1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982FA3DC-8090-334D-8735-5F9631D2D2EA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225446" y="2426301"/>
            <a:ext cx="4758214" cy="3920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500"/>
              </a:lnSpc>
              <a:buClr>
                <a:srgbClr val="C4B18E"/>
              </a:buClr>
              <a:buFont typeface="Wingdings" pitchFamily="2" charset="2"/>
              <a:buChar char="p"/>
            </a:pPr>
            <a:r>
              <a:rPr lang="en-US" altLang="zh-CN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Single year bootstrapping model is implemented for 60 years (25-85).</a:t>
            </a:r>
          </a:p>
          <a:p>
            <a:pPr marL="285750" indent="-285750">
              <a:lnSpc>
                <a:spcPts val="2500"/>
              </a:lnSpc>
              <a:buClr>
                <a:srgbClr val="C4B18E"/>
              </a:buClr>
              <a:buFont typeface="Wingdings" pitchFamily="2" charset="2"/>
              <a:buChar char="p"/>
            </a:pPr>
            <a:endParaRPr lang="en-US" altLang="zh-CN" i="1" dirty="0">
              <a:solidFill>
                <a:schemeClr val="tx1">
                  <a:lumMod val="75000"/>
                  <a:lumOff val="2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285750" indent="-285750">
              <a:lnSpc>
                <a:spcPts val="2500"/>
              </a:lnSpc>
              <a:buClr>
                <a:srgbClr val="C4B18E"/>
              </a:buClr>
              <a:buFont typeface="Wingdings" pitchFamily="2" charset="2"/>
              <a:buChar char="p"/>
            </a:pPr>
            <a:r>
              <a:rPr lang="en-US" altLang="zh-CN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10000 portfolios using available historical returns data from Jan 2008 to Dec 2019 are simulated. </a:t>
            </a:r>
          </a:p>
          <a:p>
            <a:pPr marL="285750" indent="-285750">
              <a:lnSpc>
                <a:spcPts val="2500"/>
              </a:lnSpc>
              <a:buClr>
                <a:srgbClr val="C4B18E"/>
              </a:buClr>
              <a:buFont typeface="Wingdings" pitchFamily="2" charset="2"/>
              <a:buChar char="p"/>
            </a:pPr>
            <a:endParaRPr lang="en-US" altLang="zh-CN" i="1" dirty="0">
              <a:solidFill>
                <a:schemeClr val="tx1">
                  <a:lumMod val="75000"/>
                  <a:lumOff val="2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285750" indent="-285750">
              <a:lnSpc>
                <a:spcPts val="2500"/>
              </a:lnSpc>
              <a:buClr>
                <a:srgbClr val="C4B18E"/>
              </a:buClr>
              <a:buFont typeface="Wingdings" pitchFamily="2" charset="2"/>
              <a:buChar char="p"/>
            </a:pPr>
            <a:r>
              <a:rPr lang="en-US" altLang="zh-CN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The inflation model used historical inflation with 1.70% mean and 1.32% standard deviation based on the Consumer Price Index data from Jan 2008 to Dec 2019. </a:t>
            </a:r>
          </a:p>
          <a:p>
            <a:pPr>
              <a:lnSpc>
                <a:spcPts val="2500"/>
              </a:lnSpc>
            </a:pPr>
            <a:endParaRPr lang="en-US" altLang="zh-CN" i="1" dirty="0">
              <a:solidFill>
                <a:schemeClr val="tx1">
                  <a:lumMod val="75000"/>
                  <a:lumOff val="2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134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-矩形 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6963661F-18BD-EC45-9F8D-F38DB99B3FE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-1" y="159699"/>
            <a:ext cx="4148667" cy="697799"/>
          </a:xfrm>
          <a:prstGeom prst="rect">
            <a:avLst/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PA-矩形 4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1BCA50E7-4C5C-EC45-A3E2-F26585829B0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396689" y="4354956"/>
            <a:ext cx="3237443" cy="1354667"/>
          </a:xfrm>
          <a:prstGeom prst="rect">
            <a:avLst/>
          </a:prstGeom>
          <a:blipFill>
            <a:blip r:embed="rId11"/>
            <a:srcRect/>
            <a:stretch>
              <a:fillRect l="-50000" r="-5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PA-矩形 4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C64124CD-3F09-324B-A04F-DE0CE929CAE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214059" y="1211672"/>
            <a:ext cx="3561141" cy="1265215"/>
          </a:xfrm>
          <a:prstGeom prst="rect">
            <a:avLst/>
          </a:prstGeom>
          <a:blipFill>
            <a:blip r:embed="rId11"/>
            <a:srcRect/>
            <a:stretch>
              <a:fillRect l="-50000" r="-5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e7d195523061f1c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e7d195523061f1c0d318120d6aeaf1b6ccceb6ba3da59c0775C5DE19DDDEBC09ED96DBD9900D9848D623ECAD1D4904B78047D0015C22C8BE97228BE8B5BFF08FE7A3AE04126DA07312A96C0F69F9BAB72D778D4EF4EAE3C6AC6F7F4DDEAA2C810327E1737C141372A4A10AFB6993327CAAD8B2B61DF796239CA5AF059674B20218258E5E43305FCE</a:t>
            </a:r>
            <a:endParaRPr lang="zh-CN" altLang="en-US" sz="10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ACF0551-F90B-9D4E-9FDA-AA3293034289}"/>
              </a:ext>
            </a:extLst>
          </p:cNvPr>
          <p:cNvPicPr/>
          <p:nvPr/>
        </p:nvPicPr>
        <p:blipFill>
          <a:blip r:embed="rId12"/>
          <a:stretch>
            <a:fillRect/>
          </a:stretch>
        </p:blipFill>
        <p:spPr>
          <a:xfrm>
            <a:off x="4936579" y="0"/>
            <a:ext cx="6922129" cy="3380920"/>
          </a:xfrm>
          <a:prstGeom prst="rect">
            <a:avLst/>
          </a:prstGeom>
        </p:spPr>
      </p:pic>
      <p:sp>
        <p:nvSpPr>
          <p:cNvPr id="13" name="PA-文本框 5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6E2ED341-2625-934C-8E19-C081815E008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613498" y="1347136"/>
            <a:ext cx="36866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spc="300" dirty="0">
                <a:solidFill>
                  <a:schemeClr val="bg1">
                    <a:lumMod val="50000"/>
                  </a:schemeClr>
                </a:solidFill>
                <a:latin typeface="Open Sans Semibold" charset="0"/>
                <a:ea typeface="Open Sans Semibold" charset="0"/>
                <a:cs typeface="Open Sans Semibold" charset="0"/>
              </a:rPr>
              <a:t>Portfolio success Probability</a:t>
            </a:r>
            <a:endParaRPr lang="zh-CN" altLang="en-US" sz="2400" b="1" i="1" spc="300" dirty="0">
              <a:solidFill>
                <a:schemeClr val="bg1">
                  <a:lumMod val="50000"/>
                </a:schemeClr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  <p:pic>
        <p:nvPicPr>
          <p:cNvPr id="14" name="图片 13" descr="地图的截图&#10;&#10;描述已自动生成">
            <a:extLst>
              <a:ext uri="{FF2B5EF4-FFF2-40B4-BE49-F238E27FC236}">
                <a16:creationId xmlns:a16="http://schemas.microsoft.com/office/drawing/2014/main" id="{3EAF104A-F3FC-D542-BD46-FF583575A137}"/>
              </a:ext>
            </a:extLst>
          </p:cNvPr>
          <p:cNvPicPr/>
          <p:nvPr/>
        </p:nvPicPr>
        <p:blipFill>
          <a:blip r:embed="rId13"/>
          <a:stretch>
            <a:fillRect/>
          </a:stretch>
        </p:blipFill>
        <p:spPr>
          <a:xfrm>
            <a:off x="502205" y="3124536"/>
            <a:ext cx="6712593" cy="3732199"/>
          </a:xfrm>
          <a:prstGeom prst="rect">
            <a:avLst/>
          </a:prstGeom>
        </p:spPr>
      </p:pic>
      <p:cxnSp>
        <p:nvCxnSpPr>
          <p:cNvPr id="15" name="PA-直接连接符 1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F982B6B5-AF5D-DA4B-9946-A2FF4F72B43A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1867498" y="2178133"/>
            <a:ext cx="1223500" cy="0"/>
          </a:xfrm>
          <a:prstGeom prst="line">
            <a:avLst/>
          </a:prstGeom>
          <a:ln w="34925">
            <a:solidFill>
              <a:srgbClr val="C2B0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-文本框 5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4A91BAA1-66F4-BE43-940C-455B9C0BE53E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7464424" y="4833876"/>
            <a:ext cx="4113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spc="300" dirty="0">
                <a:solidFill>
                  <a:schemeClr val="bg1">
                    <a:lumMod val="50000"/>
                  </a:schemeClr>
                </a:solidFill>
                <a:latin typeface="Open Sans Semibold" charset="0"/>
                <a:ea typeface="Open Sans Semibold" charset="0"/>
                <a:cs typeface="Open Sans Semibold" charset="0"/>
              </a:rPr>
              <a:t>Portfolio balance</a:t>
            </a:r>
            <a:endParaRPr lang="zh-CN" altLang="en-US" sz="2400" b="1" i="1" spc="300" dirty="0">
              <a:solidFill>
                <a:schemeClr val="bg1">
                  <a:lumMod val="50000"/>
                </a:schemeClr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  <p:cxnSp>
        <p:nvCxnSpPr>
          <p:cNvPr id="19" name="PA-直接连接符 1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51017C4C-B73D-504E-9C19-B0F5F2F86DAC}"/>
              </a:ext>
            </a:extLst>
          </p:cNvPr>
          <p:cNvCxnSpPr>
            <a:cxnSpLocks/>
          </p:cNvCxnSpPr>
          <p:nvPr>
            <p:custDataLst>
              <p:tags r:id="rId7"/>
            </p:custDataLst>
          </p:nvPr>
        </p:nvCxnSpPr>
        <p:spPr>
          <a:xfrm>
            <a:off x="7607894" y="5301593"/>
            <a:ext cx="1223500" cy="0"/>
          </a:xfrm>
          <a:prstGeom prst="line">
            <a:avLst/>
          </a:prstGeom>
          <a:ln w="34925">
            <a:solidFill>
              <a:srgbClr val="C2B0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A-矩形 2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93FA9771-97BC-7045-A8B3-EAB145A55A4D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75681" y="162155"/>
            <a:ext cx="50874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Futura Condensed Medium" charset="0"/>
                <a:ea typeface="Futura Condensed Medium" charset="0"/>
                <a:cs typeface="Futura Condensed Medium" charset="0"/>
              </a:rPr>
              <a:t>Simulation results</a:t>
            </a:r>
          </a:p>
        </p:txBody>
      </p:sp>
    </p:spTree>
    <p:extLst>
      <p:ext uri="{BB962C8B-B14F-4D97-AF65-F5344CB8AC3E}">
        <p14:creationId xmlns:p14="http://schemas.microsoft.com/office/powerpoint/2010/main" val="388673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5" grpId="0" animBg="1"/>
      <p:bldP spid="13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PA-组合 3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2FF8CB27-DD22-154C-9CC1-C236EEF5968E}"/>
              </a:ext>
            </a:extLst>
          </p:cNvPr>
          <p:cNvGrpSpPr>
            <a:grpSpLocks/>
          </p:cNvGrpSpPr>
          <p:nvPr>
            <p:custDataLst>
              <p:tags r:id="rId1"/>
            </p:custDataLst>
          </p:nvPr>
        </p:nvGrpSpPr>
        <p:grpSpPr>
          <a:xfrm rot="10800000">
            <a:off x="5923848" y="4442673"/>
            <a:ext cx="616502" cy="556683"/>
            <a:chOff x="5934075" y="857250"/>
            <a:chExt cx="801688" cy="723900"/>
          </a:xfrm>
          <a:solidFill>
            <a:schemeClr val="bg1"/>
          </a:solidFill>
        </p:grpSpPr>
        <p:sp>
          <p:nvSpPr>
            <p:cNvPr id="6" name="PA-任意多边形 5">
              <a:extLst>
                <a:ext uri="{FF2B5EF4-FFF2-40B4-BE49-F238E27FC236}">
                  <a16:creationId xmlns:a16="http://schemas.microsoft.com/office/drawing/2014/main" id="{8828AEAF-AB2C-9F4A-AD49-4A7E707C851B}"/>
                </a:ext>
              </a:extLst>
            </p:cNvPr>
            <p:cNvSpPr>
              <a:spLocks/>
            </p:cNvSpPr>
            <p:nvPr>
              <p:custDataLst>
                <p:tags r:id="rId9"/>
              </p:custDataLst>
            </p:nvPr>
          </p:nvSpPr>
          <p:spPr bwMode="auto">
            <a:xfrm>
              <a:off x="5934075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6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6" y="197"/>
                    <a:pt x="106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PA-任意多边形 6">
              <a:extLst>
                <a:ext uri="{FF2B5EF4-FFF2-40B4-BE49-F238E27FC236}">
                  <a16:creationId xmlns:a16="http://schemas.microsoft.com/office/drawing/2014/main" id="{5F96E220-5B98-E440-A63E-FE8186438714}"/>
                </a:ext>
              </a:extLst>
            </p:cNvPr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6413500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7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7" y="197"/>
                    <a:pt x="107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PA-Line 7">
              <a:extLst>
                <a:ext uri="{FF2B5EF4-FFF2-40B4-BE49-F238E27FC236}">
                  <a16:creationId xmlns:a16="http://schemas.microsoft.com/office/drawing/2014/main" id="{B5C3B1F8-DBBF-9F4D-A238-4210039EFCEC}"/>
                </a:ext>
              </a:extLst>
            </p:cNvPr>
            <p:cNvSpPr>
              <a:spLocks noChangeShapeType="1"/>
            </p:cNvSpPr>
            <p:nvPr>
              <p:custDataLst>
                <p:tags r:id="rId11"/>
              </p:custDataLst>
            </p:nvPr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PA-Line 8">
              <a:extLst>
                <a:ext uri="{FF2B5EF4-FFF2-40B4-BE49-F238E27FC236}">
                  <a16:creationId xmlns:a16="http://schemas.microsoft.com/office/drawing/2014/main" id="{3686CBA2-ABF1-614F-BE5B-3AE95203254E}"/>
                </a:ext>
              </a:extLst>
            </p:cNvPr>
            <p:cNvSpPr>
              <a:spLocks noChangeShapeType="1"/>
            </p:cNvSpPr>
            <p:nvPr>
              <p:custDataLst>
                <p:tags r:id="rId12"/>
              </p:custDataLst>
            </p:nvPr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8" name="矩形 27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FCC0EE49-DA3D-6E41-8631-D9178D23A291}"/>
              </a:ext>
            </a:extLst>
          </p:cNvPr>
          <p:cNvSpPr/>
          <p:nvPr/>
        </p:nvSpPr>
        <p:spPr>
          <a:xfrm>
            <a:off x="0" y="5102051"/>
            <a:ext cx="12192000" cy="1755949"/>
          </a:xfrm>
          <a:prstGeom prst="rect">
            <a:avLst/>
          </a:prstGeom>
          <a:blipFill>
            <a:blip r:embed="rId14"/>
            <a:srcRect/>
            <a:stretch>
              <a:fillRect t="-12618" b="-64634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e7d195523061f1c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e7d195523061f1c0d318120d6aeaf1b6ccceb6ba3da59c0775C5DE19DDDEBC09ED96DBD9900D9848D623ECAD1D4904B78047D0015C22C8BE97228BE8B5BFF08FE7A3AE04126DA07312A96C0F69F9BAB72D778D4EF4EAE3C6AC6F7F4DDEAA2C810327E1737C141372A4A10AFB6993327CAAD8B2B61DF796239CA5AF059674B20218258E5E43305FCE</a:t>
            </a:r>
            <a:endParaRPr lang="zh-CN" altLang="en-US" sz="100"/>
          </a:p>
        </p:txBody>
      </p:sp>
      <p:sp>
        <p:nvSpPr>
          <p:cNvPr id="30" name="PA-矩形 1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63A5EDB2-742D-3345-AEFA-05BC7C120D6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-1" y="159699"/>
            <a:ext cx="4148667" cy="697799"/>
          </a:xfrm>
          <a:prstGeom prst="rect">
            <a:avLst/>
          </a:prstGeom>
          <a:solidFill>
            <a:srgbClr val="C2B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PA-矩形 2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A446ACED-FDCD-B44E-82B4-7BAD3C23738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75681" y="162155"/>
            <a:ext cx="50874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Futura Condensed Medium" charset="0"/>
                <a:ea typeface="Futura Condensed Medium" charset="0"/>
                <a:cs typeface="Futura Condensed Medium" charset="0"/>
              </a:rPr>
              <a:t>Simulation results</a:t>
            </a:r>
          </a:p>
        </p:txBody>
      </p:sp>
      <p:pic>
        <p:nvPicPr>
          <p:cNvPr id="32" name="图片 31" descr="社交网站的手机截图&#10;&#10;描述已自动生成">
            <a:extLst>
              <a:ext uri="{FF2B5EF4-FFF2-40B4-BE49-F238E27FC236}">
                <a16:creationId xmlns:a16="http://schemas.microsoft.com/office/drawing/2014/main" id="{272EB080-4EF1-EF45-9362-32F842E84EBD}"/>
              </a:ext>
            </a:extLst>
          </p:cNvPr>
          <p:cNvPicPr/>
          <p:nvPr/>
        </p:nvPicPr>
        <p:blipFill>
          <a:blip r:embed="rId15"/>
          <a:stretch>
            <a:fillRect/>
          </a:stretch>
        </p:blipFill>
        <p:spPr>
          <a:xfrm>
            <a:off x="48923" y="1477981"/>
            <a:ext cx="5874924" cy="3306970"/>
          </a:xfrm>
          <a:prstGeom prst="rect">
            <a:avLst/>
          </a:prstGeom>
        </p:spPr>
      </p:pic>
      <p:pic>
        <p:nvPicPr>
          <p:cNvPr id="33" name="图片 32" descr="手机屏幕截图&#10;&#10;描述已自动生成">
            <a:extLst>
              <a:ext uri="{FF2B5EF4-FFF2-40B4-BE49-F238E27FC236}">
                <a16:creationId xmlns:a16="http://schemas.microsoft.com/office/drawing/2014/main" id="{D70BF6EC-9492-B644-A2E3-E020550C2D47}"/>
              </a:ext>
            </a:extLst>
          </p:cNvPr>
          <p:cNvPicPr/>
          <p:nvPr/>
        </p:nvPicPr>
        <p:blipFill>
          <a:blip r:embed="rId16"/>
          <a:stretch>
            <a:fillRect/>
          </a:stretch>
        </p:blipFill>
        <p:spPr>
          <a:xfrm>
            <a:off x="6047758" y="1619386"/>
            <a:ext cx="5751003" cy="3406862"/>
          </a:xfrm>
          <a:prstGeom prst="rect">
            <a:avLst/>
          </a:prstGeom>
        </p:spPr>
      </p:pic>
      <p:sp>
        <p:nvSpPr>
          <p:cNvPr id="34" name="PA-文本框 5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27DB4DEB-C85F-CB4F-85D3-3C913785516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818406" y="1108649"/>
            <a:ext cx="414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spc="300" dirty="0">
                <a:solidFill>
                  <a:schemeClr val="bg1">
                    <a:lumMod val="50000"/>
                  </a:schemeClr>
                </a:solidFill>
                <a:latin typeface="Open Sans Semibold" charset="0"/>
                <a:ea typeface="Open Sans Semibold" charset="0"/>
                <a:cs typeface="Open Sans Semibold" charset="0"/>
              </a:rPr>
              <a:t>Asset allocation glide path</a:t>
            </a:r>
            <a:endParaRPr lang="zh-CN" altLang="en-US" b="1" i="1" spc="300" dirty="0">
              <a:solidFill>
                <a:schemeClr val="bg1">
                  <a:lumMod val="50000"/>
                </a:schemeClr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  <p:cxnSp>
        <p:nvCxnSpPr>
          <p:cNvPr id="35" name="PA-直接连接符 1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044AC0ED-A0C7-EE47-A7C9-CF7D0827D338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893831" y="1477981"/>
            <a:ext cx="1223500" cy="0"/>
          </a:xfrm>
          <a:prstGeom prst="line">
            <a:avLst/>
          </a:prstGeom>
          <a:ln w="34925">
            <a:solidFill>
              <a:srgbClr val="C2B0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A-文本框 5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DB81EE45-9C82-8541-9778-0AA5E09E0479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948865" y="1077265"/>
            <a:ext cx="414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spc="300" dirty="0">
                <a:solidFill>
                  <a:schemeClr val="bg1">
                    <a:lumMod val="50000"/>
                  </a:schemeClr>
                </a:solidFill>
                <a:latin typeface="Open Sans Semibold" charset="0"/>
                <a:ea typeface="Open Sans Semibold" charset="0"/>
                <a:cs typeface="Open Sans Semibold" charset="0"/>
              </a:rPr>
              <a:t>Cash flow</a:t>
            </a:r>
            <a:endParaRPr lang="zh-CN" altLang="en-US" b="1" i="1" spc="300" dirty="0">
              <a:solidFill>
                <a:schemeClr val="bg1">
                  <a:lumMod val="50000"/>
                </a:schemeClr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  <p:cxnSp>
        <p:nvCxnSpPr>
          <p:cNvPr id="37" name="PA-直接连接符 10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C610091E-713D-F248-9A6F-2C06D174D07B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7024290" y="1446597"/>
            <a:ext cx="1223500" cy="0"/>
          </a:xfrm>
          <a:prstGeom prst="line">
            <a:avLst/>
          </a:prstGeom>
          <a:ln w="34925">
            <a:solidFill>
              <a:srgbClr val="C2B0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PA-文本框 5" descr="e7d195523061f1c0d318120d6aeaf1b6ccceb6ba3da59c0775C5DE19DDDEBC09ED96DBD9900D9848D623ECAD1D4904B78047D0015C22C8BE97228BE8B5BFF08FE7A3AE04126DA07312A96C0F69F9BAB72D778D4EF4EAE3C6AC6F7F4DDEAA2C810327E1737C141372A4A10AFB6993327CAAD8B2B61DF796239CA5AF059674B20218258E5E43305FCE">
            <a:extLst>
              <a:ext uri="{FF2B5EF4-FFF2-40B4-BE49-F238E27FC236}">
                <a16:creationId xmlns:a16="http://schemas.microsoft.com/office/drawing/2014/main" id="{C80D8EDD-5E7E-FA48-9815-F0598DE5C87A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640875" y="5246222"/>
            <a:ext cx="9336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B3A28A"/>
                </a:solidFill>
                <a:latin typeface="Open Sans" charset="0"/>
                <a:ea typeface="Open Sans" charset="0"/>
                <a:cs typeface="Open Sans" charset="0"/>
              </a:rPr>
              <a:t>Notes: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327A7FE-357A-AB48-8881-CDCEA5432230}"/>
              </a:ext>
            </a:extLst>
          </p:cNvPr>
          <p:cNvSpPr txBox="1"/>
          <p:nvPr/>
        </p:nvSpPr>
        <p:spPr>
          <a:xfrm>
            <a:off x="1859968" y="5657671"/>
            <a:ext cx="9112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C4B18E"/>
              </a:buClr>
              <a:buFont typeface="Wingdings" pitchFamily="2" charset="2"/>
              <a:buChar char="n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Contribution with an incremental rate is needed for a success retirement portfolio.</a:t>
            </a:r>
          </a:p>
          <a:p>
            <a:pPr marL="342900" indent="-342900">
              <a:buClr>
                <a:srgbClr val="C4B18E"/>
              </a:buClr>
              <a:buFont typeface="Wingdings" pitchFamily="2" charset="2"/>
              <a:buChar char="n"/>
            </a:pP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buClr>
                <a:srgbClr val="C4B18E"/>
              </a:buClr>
              <a:buFont typeface="Wingdings" pitchFamily="2" charset="2"/>
              <a:buChar char="n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The years before retirement are significant.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234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6" grpId="0"/>
      <p:bldP spid="38" grpId="0"/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e7d195523061f1c0d318120d6aeaf1b6ccceb6ba3da59c0775C5DE19DDDEBC09ED96DBD9900D9848D623ECAD1D4904B78047D0015C22C8BE97228BE8B5BFF08FE7A3AE04126DA07312A96C0F69F9BAB72D778D4EF4EAE3C6AC6F7F4DDEAA2C810327E1737C141372A4A10AFB6993327CAAD8B2B61DF796239CA5AF059674B20218258E5E43305FCE</_7b1dac89e7d195523061f1c0316ecb71>
</e7d195523061f1c0>
</file>

<file path=customXml/itemProps1.xml><?xml version="1.0" encoding="utf-8"?>
<ds:datastoreItem xmlns:ds="http://schemas.openxmlformats.org/officeDocument/2006/customXml" ds:itemID="{9F12ABDE-A7DF-43BF-BB7B-6B28D54C1929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641</Words>
  <Application>Microsoft Macintosh PowerPoint</Application>
  <PresentationFormat>宽屏</PresentationFormat>
  <Paragraphs>173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等线</vt:lpstr>
      <vt:lpstr>等线 Light</vt:lpstr>
      <vt:lpstr>Open Sans</vt:lpstr>
      <vt:lpstr>Open Sans Light</vt:lpstr>
      <vt:lpstr>Open Sans Semibold</vt:lpstr>
      <vt:lpstr>Arial</vt:lpstr>
      <vt:lpstr>Calibri</vt:lpstr>
      <vt:lpstr>Comic Sans MS</vt:lpstr>
      <vt:lpstr>Futura Condensed Medium</vt:lpstr>
      <vt:lpstr>Futura Medium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Uncertainty : Living Expenses &amp; Age of Death 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CHENG Fangbei</cp:lastModifiedBy>
  <cp:revision>90</cp:revision>
  <dcterms:created xsi:type="dcterms:W3CDTF">2019-01-09T07:21:40Z</dcterms:created>
  <dcterms:modified xsi:type="dcterms:W3CDTF">2020-05-05T06:40:45Z</dcterms:modified>
</cp:coreProperties>
</file>

<file path=docProps/thumbnail.jpeg>
</file>